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21"/>
  </p:notesMasterIdLst>
  <p:sldIdLst>
    <p:sldId id="368" r:id="rId2"/>
    <p:sldId id="413" r:id="rId3"/>
    <p:sldId id="367" r:id="rId4"/>
    <p:sldId id="419" r:id="rId5"/>
    <p:sldId id="427" r:id="rId6"/>
    <p:sldId id="406" r:id="rId7"/>
    <p:sldId id="422" r:id="rId8"/>
    <p:sldId id="404" r:id="rId9"/>
    <p:sldId id="423" r:id="rId10"/>
    <p:sldId id="377" r:id="rId11"/>
    <p:sldId id="424" r:id="rId12"/>
    <p:sldId id="378" r:id="rId13"/>
    <p:sldId id="381" r:id="rId14"/>
    <p:sldId id="383" r:id="rId15"/>
    <p:sldId id="425" r:id="rId16"/>
    <p:sldId id="386" r:id="rId17"/>
    <p:sldId id="394" r:id="rId18"/>
    <p:sldId id="426" r:id="rId19"/>
    <p:sldId id="306"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29" autoAdjust="0"/>
    <p:restoredTop sz="68827" autoAdjust="0"/>
  </p:normalViewPr>
  <p:slideViewPr>
    <p:cSldViewPr snapToGrid="0">
      <p:cViewPr>
        <p:scale>
          <a:sx n="85" d="100"/>
          <a:sy n="85" d="100"/>
        </p:scale>
        <p:origin x="1392" y="-20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4.png>
</file>

<file path=ppt/media/image5.png>
</file>

<file path=ppt/media/image6.tiff>
</file>

<file path=ppt/media/image7.png>
</file>

<file path=ppt/media/image9.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F5EA16-6263-4FB5-9701-EA5A293C80B4}" type="datetimeFigureOut">
              <a:rPr lang="zh-CN" altLang="en-US" smtClean="0"/>
              <a:t>2020/6/27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0CC43A-5257-4B39-A7C8-D8270B33248A}" type="slidenum">
              <a:rPr lang="zh-CN" altLang="en-US" smtClean="0"/>
              <a:t>‹#›</a:t>
            </a:fld>
            <a:endParaRPr lang="zh-CN" altLang="en-US"/>
          </a:p>
        </p:txBody>
      </p:sp>
    </p:spTree>
    <p:extLst>
      <p:ext uri="{BB962C8B-B14F-4D97-AF65-F5344CB8AC3E}">
        <p14:creationId xmlns:p14="http://schemas.microsoft.com/office/powerpoint/2010/main" val="1714171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Hello everyone, my name is Chong Chen and I’m from Tsinghua University. I’m honor to be here to make my presentation. The topic of my paper is </a:t>
            </a:r>
            <a:r>
              <a:rPr lang="en-US" altLang="zh-CN" sz="1200" dirty="0">
                <a:solidFill>
                  <a:srgbClr val="FF0000"/>
                </a:solidFill>
              </a:rPr>
              <a:t>Efficient</a:t>
            </a:r>
            <a:r>
              <a:rPr lang="en-US" altLang="zh-CN" sz="1200" dirty="0">
                <a:solidFill>
                  <a:schemeClr val="tx1"/>
                </a:solidFill>
              </a:rPr>
              <a:t> Non-Sampling Factorization Machines for </a:t>
            </a:r>
            <a:r>
              <a:rPr lang="en-US" altLang="zh-CN" sz="1200" dirty="0">
                <a:solidFill>
                  <a:srgbClr val="FF0000"/>
                </a:solidFill>
              </a:rPr>
              <a:t>Optimal </a:t>
            </a:r>
            <a:r>
              <a:rPr lang="en-US" altLang="zh-CN" sz="1200" dirty="0">
                <a:solidFill>
                  <a:schemeClr val="tx1"/>
                </a:solidFill>
              </a:rPr>
              <a:t>Context-Aware Recommendation</a:t>
            </a:r>
            <a:endParaRPr lang="en-US" altLang="zh-CN" sz="800" b="1" dirty="0">
              <a:solidFill>
                <a:schemeClr val="tx1"/>
              </a:solidFill>
              <a:latin typeface="Times New Roman" panose="02020603050405020304" pitchFamily="18" charset="0"/>
              <a:cs typeface="Times New Roman" panose="02020603050405020304" pitchFamily="18" charset="0"/>
            </a:endParaRPr>
          </a:p>
          <a:p>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580CC43A-5257-4B39-A7C8-D8270B33248A}" type="slidenum">
              <a:rPr lang="zh-CN" altLang="en-US" smtClean="0"/>
              <a:t>1</a:t>
            </a:fld>
            <a:endParaRPr lang="zh-CN" altLang="en-US"/>
          </a:p>
        </p:txBody>
      </p:sp>
    </p:spTree>
    <p:extLst>
      <p:ext uri="{BB962C8B-B14F-4D97-AF65-F5344CB8AC3E}">
        <p14:creationId xmlns:p14="http://schemas.microsoft.com/office/powerpoint/2010/main" val="16176146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a:t>
            </a:r>
            <a:r>
              <a:rPr kumimoji="1" lang="zh-CN" altLang="en-US" dirty="0"/>
              <a:t> </a:t>
            </a:r>
            <a:r>
              <a:rPr kumimoji="1" lang="en-US" altLang="zh-CN" dirty="0"/>
              <a:t>we</a:t>
            </a:r>
            <a:r>
              <a:rPr kumimoji="1" lang="zh-CN" altLang="en-US" dirty="0"/>
              <a:t> </a:t>
            </a:r>
            <a:r>
              <a:rPr kumimoji="1" lang="en-US" altLang="zh-CN" dirty="0"/>
              <a:t>briefly</a:t>
            </a:r>
            <a:r>
              <a:rPr kumimoji="1" lang="zh-CN" altLang="en-US" dirty="0"/>
              <a:t> </a:t>
            </a:r>
            <a:r>
              <a:rPr kumimoji="1" lang="en-US" altLang="zh-CN" dirty="0"/>
              <a:t>introduce</a:t>
            </a:r>
            <a:r>
              <a:rPr kumimoji="1" lang="zh-CN" altLang="en-US" dirty="0"/>
              <a:t> </a:t>
            </a:r>
            <a:r>
              <a:rPr kumimoji="1" lang="en-US" altLang="zh-CN" dirty="0"/>
              <a:t>the</a:t>
            </a:r>
            <a:r>
              <a:rPr kumimoji="1" lang="zh-CN" altLang="en-US" dirty="0"/>
              <a:t> </a:t>
            </a:r>
            <a:r>
              <a:rPr kumimoji="1" lang="en-US" altLang="zh-CN" dirty="0"/>
              <a:t>proof</a:t>
            </a:r>
            <a:r>
              <a:rPr kumimoji="1" lang="zh-CN" altLang="en-US" dirty="0"/>
              <a:t> </a:t>
            </a:r>
            <a:r>
              <a:rPr kumimoji="1" lang="en-US" altLang="zh-CN" dirty="0"/>
              <a:t>of</a:t>
            </a:r>
            <a:r>
              <a:rPr kumimoji="1" lang="zh-CN" altLang="en-US" dirty="0"/>
              <a:t> </a:t>
            </a:r>
            <a:r>
              <a:rPr kumimoji="1" lang="en-US" altLang="zh-CN" dirty="0"/>
              <a:t>this</a:t>
            </a:r>
            <a:r>
              <a:rPr kumimoji="1" lang="zh-CN" altLang="en-US" dirty="0"/>
              <a:t> </a:t>
            </a:r>
            <a:r>
              <a:rPr kumimoji="1" lang="en-US" altLang="zh-CN" dirty="0"/>
              <a:t>theorem,</a:t>
            </a:r>
            <a:r>
              <a:rPr kumimoji="1" lang="zh-CN" altLang="en-US" dirty="0"/>
              <a:t> </a:t>
            </a:r>
            <a:r>
              <a:rPr kumimoji="1" lang="en" altLang="zh-CN" dirty="0"/>
              <a:t>Recall the second-order feature interactions f (x)</a:t>
            </a:r>
            <a:r>
              <a:rPr kumimoji="1" lang="en-US" altLang="zh-CN" dirty="0"/>
              <a:t>,</a:t>
            </a:r>
            <a:r>
              <a:rPr kumimoji="1" lang="zh-CN" altLang="en-US" dirty="0"/>
              <a:t> </a:t>
            </a:r>
            <a:r>
              <a:rPr kumimoji="1" lang="en" altLang="zh-CN" dirty="0"/>
              <a:t>it can be rearranged</a:t>
            </a:r>
            <a:r>
              <a:rPr kumimoji="1" lang="zh-CN" altLang="en-US" dirty="0"/>
              <a:t> </a:t>
            </a:r>
            <a:r>
              <a:rPr kumimoji="1" lang="en-US" altLang="zh-CN" dirty="0"/>
              <a:t>to</a:t>
            </a:r>
            <a:r>
              <a:rPr kumimoji="1" lang="zh-CN" altLang="en-US" dirty="0"/>
              <a:t> </a:t>
            </a:r>
            <a:r>
              <a:rPr kumimoji="1" lang="en-US" altLang="zh-CN" dirty="0"/>
              <a:t>the</a:t>
            </a:r>
            <a:r>
              <a:rPr kumimoji="1" lang="zh-CN" altLang="en-US" dirty="0"/>
              <a:t> </a:t>
            </a:r>
            <a:r>
              <a:rPr kumimoji="1" lang="en-US" altLang="zh-CN" dirty="0"/>
              <a:t>following</a:t>
            </a:r>
            <a:r>
              <a:rPr kumimoji="1" lang="zh-CN" altLang="en-US" dirty="0"/>
              <a:t> </a:t>
            </a:r>
            <a:r>
              <a:rPr kumimoji="1" lang="en-US" altLang="zh-CN" dirty="0"/>
              <a:t>equation,</a:t>
            </a:r>
            <a:r>
              <a:rPr kumimoji="1" lang="zh-CN" altLang="en-US" dirty="0"/>
              <a:t> </a:t>
            </a:r>
            <a:r>
              <a:rPr kumimoji="1" lang="en-US" altLang="zh-CN" dirty="0"/>
              <a:t>which</a:t>
            </a:r>
            <a:r>
              <a:rPr kumimoji="1" lang="zh-CN" altLang="en-US" dirty="0"/>
              <a:t> </a:t>
            </a:r>
            <a:r>
              <a:rPr kumimoji="1" lang="en-US" altLang="zh-CN" dirty="0"/>
              <a:t>contains</a:t>
            </a:r>
            <a:r>
              <a:rPr kumimoji="1" lang="zh-CN" altLang="en-US" dirty="0"/>
              <a:t> </a:t>
            </a:r>
            <a:r>
              <a:rPr kumimoji="1" lang="en-US" altLang="zh-CN" dirty="0"/>
              <a:t>user-self</a:t>
            </a:r>
            <a:r>
              <a:rPr kumimoji="1" lang="zh-CN" altLang="en-US" dirty="0"/>
              <a:t> </a:t>
            </a:r>
            <a:r>
              <a:rPr kumimoji="1" lang="en-US" altLang="zh-CN" dirty="0"/>
              <a:t>feature</a:t>
            </a:r>
            <a:r>
              <a:rPr kumimoji="1" lang="zh-CN" altLang="en-US" dirty="0"/>
              <a:t> </a:t>
            </a:r>
            <a:r>
              <a:rPr kumimoji="1" lang="en-US" altLang="zh-CN" dirty="0"/>
              <a:t>interaction,</a:t>
            </a:r>
            <a:r>
              <a:rPr kumimoji="1" lang="zh-CN" altLang="en-US" dirty="0"/>
              <a:t> </a:t>
            </a:r>
            <a:r>
              <a:rPr kumimoji="1" lang="en-US" altLang="zh-CN" dirty="0"/>
              <a:t>item-self</a:t>
            </a:r>
            <a:r>
              <a:rPr kumimoji="1" lang="zh-CN" altLang="en-US" dirty="0"/>
              <a:t> </a:t>
            </a:r>
            <a:r>
              <a:rPr kumimoji="1" lang="en-US" altLang="zh-CN" dirty="0"/>
              <a:t>feature</a:t>
            </a:r>
            <a:r>
              <a:rPr kumimoji="1" lang="zh-CN" altLang="en-US" dirty="0"/>
              <a:t> </a:t>
            </a:r>
            <a:r>
              <a:rPr kumimoji="1" lang="en-US" altLang="zh-CN" dirty="0"/>
              <a:t>interaction</a:t>
            </a:r>
            <a:r>
              <a:rPr kumimoji="1" lang="zh-CN" altLang="en-US" dirty="0"/>
              <a:t> </a:t>
            </a:r>
            <a:r>
              <a:rPr kumimoji="1" lang="en-US" altLang="zh-CN" dirty="0"/>
              <a:t>and</a:t>
            </a:r>
            <a:r>
              <a:rPr kumimoji="1" lang="zh-CN" altLang="en-US" dirty="0"/>
              <a:t> </a:t>
            </a:r>
            <a:r>
              <a:rPr kumimoji="1" lang="en-US" altLang="zh-CN" dirty="0"/>
              <a:t>user-item</a:t>
            </a:r>
            <a:r>
              <a:rPr kumimoji="1" lang="zh-CN" altLang="en-US" dirty="0"/>
              <a:t> </a:t>
            </a:r>
            <a:r>
              <a:rPr kumimoji="1" lang="en-US" altLang="zh-CN" dirty="0"/>
              <a:t>feature</a:t>
            </a:r>
            <a:r>
              <a:rPr kumimoji="1" lang="zh-CN" altLang="en-US" dirty="0"/>
              <a:t> </a:t>
            </a:r>
            <a:r>
              <a:rPr kumimoji="1" lang="en-US" altLang="zh-CN" dirty="0"/>
              <a:t>interaction,</a:t>
            </a:r>
            <a:r>
              <a:rPr kumimoji="1" lang="zh-CN" altLang="en-US" dirty="0"/>
              <a:t> </a:t>
            </a:r>
            <a:r>
              <a:rPr kumimoji="1" lang="en-US" altLang="zh-CN" dirty="0"/>
              <a:t>as</a:t>
            </a:r>
            <a:r>
              <a:rPr kumimoji="1" lang="zh-CN" altLang="en-US" dirty="0"/>
              <a:t> </a:t>
            </a:r>
            <a:r>
              <a:rPr kumimoji="1" lang="en-US" altLang="zh-CN" dirty="0"/>
              <a:t>shown</a:t>
            </a:r>
            <a:r>
              <a:rPr kumimoji="1" lang="zh-CN" altLang="en-US" dirty="0"/>
              <a:t> </a:t>
            </a:r>
            <a:r>
              <a:rPr kumimoji="1" lang="en-US" altLang="zh-CN" dirty="0"/>
              <a:t>in</a:t>
            </a:r>
            <a:r>
              <a:rPr kumimoji="1" lang="zh-CN" altLang="en-US" dirty="0"/>
              <a:t> </a:t>
            </a:r>
            <a:r>
              <a:rPr kumimoji="1" lang="en-US" altLang="zh-CN" dirty="0"/>
              <a:t>the</a:t>
            </a:r>
            <a:r>
              <a:rPr kumimoji="1" lang="zh-CN" altLang="en-US" dirty="0"/>
              <a:t> </a:t>
            </a:r>
            <a:r>
              <a:rPr kumimoji="1" lang="en-US" altLang="zh-CN" dirty="0"/>
              <a:t>left</a:t>
            </a:r>
            <a:r>
              <a:rPr kumimoji="1" lang="zh-CN" altLang="en-US" dirty="0"/>
              <a:t> </a:t>
            </a:r>
            <a:r>
              <a:rPr kumimoji="1" lang="en-US" altLang="zh-CN" dirty="0"/>
              <a:t>figure,</a:t>
            </a:r>
            <a:r>
              <a:rPr kumimoji="1" lang="zh-CN" altLang="en-US" dirty="0"/>
              <a:t> </a:t>
            </a:r>
            <a:r>
              <a:rPr kumimoji="1" lang="en" altLang="zh-CN" dirty="0"/>
              <a:t>user-self feature interactions are independent of item features, and item-self interactions are also independent of user features. Therefore, we could apply memorization strategy to precomputing the two terms.</a:t>
            </a:r>
            <a:r>
              <a:rPr kumimoji="1" lang="zh-CN" altLang="en-US" dirty="0"/>
              <a:t> </a:t>
            </a: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10</a:t>
            </a:fld>
            <a:endParaRPr kumimoji="1" lang="zh-CN" altLang="en-US"/>
          </a:p>
        </p:txBody>
      </p:sp>
    </p:spTree>
    <p:extLst>
      <p:ext uri="{BB962C8B-B14F-4D97-AF65-F5344CB8AC3E}">
        <p14:creationId xmlns:p14="http://schemas.microsoft.com/office/powerpoint/2010/main" val="1201688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Specifically,</a:t>
            </a:r>
            <a:r>
              <a:rPr kumimoji="1" lang="zh-CN" altLang="en-US" dirty="0"/>
              <a:t> </a:t>
            </a:r>
            <a:r>
              <a:rPr kumimoji="1" lang="en-US" altLang="zh-CN" dirty="0"/>
              <a:t>we</a:t>
            </a:r>
            <a:r>
              <a:rPr kumimoji="1" lang="zh-CN" altLang="en-US" dirty="0"/>
              <a:t> </a:t>
            </a:r>
            <a:r>
              <a:rPr kumimoji="1" lang="en-US" altLang="zh-CN" dirty="0"/>
              <a:t>build</a:t>
            </a:r>
            <a:r>
              <a:rPr kumimoji="1" lang="zh-CN" altLang="en-US" dirty="0"/>
              <a:t> </a:t>
            </a:r>
            <a:r>
              <a:rPr kumimoji="1" lang="en-US" altLang="zh-CN" dirty="0"/>
              <a:t>three</a:t>
            </a:r>
            <a:r>
              <a:rPr kumimoji="1" lang="zh-CN" altLang="en-US" dirty="0"/>
              <a:t> </a:t>
            </a:r>
            <a:r>
              <a:rPr kumimoji="1" lang="en" altLang="zh-CN" dirty="0"/>
              <a:t>auxiliary vectors</a:t>
            </a:r>
            <a:r>
              <a:rPr kumimoji="1" lang="zh-CN" altLang="en-US" dirty="0"/>
              <a:t> </a:t>
            </a:r>
            <a:r>
              <a:rPr kumimoji="1" lang="en-US" altLang="zh-CN" dirty="0"/>
              <a:t>as</a:t>
            </a:r>
            <a:r>
              <a:rPr kumimoji="1" lang="zh-CN" altLang="en-US" dirty="0"/>
              <a:t> </a:t>
            </a:r>
            <a:r>
              <a:rPr kumimoji="1" lang="en-US" altLang="zh-CN" dirty="0"/>
              <a:t>follows,</a:t>
            </a:r>
            <a:r>
              <a:rPr kumimoji="1" lang="zh-CN" altLang="en-US" dirty="0"/>
              <a:t> </a:t>
            </a:r>
            <a:r>
              <a:rPr kumimoji="1" lang="en" altLang="zh-CN" dirty="0"/>
              <a:t>As a result, the prediction function of a generalized FM can be reformulated as a matrix factorization function:</a:t>
            </a:r>
            <a:endParaRPr kumimoji="1" lang="zh-CN" altLang="en-US" dirty="0"/>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11</a:t>
            </a:fld>
            <a:endParaRPr kumimoji="1" lang="zh-CN" altLang="en-US"/>
          </a:p>
        </p:txBody>
      </p:sp>
    </p:spTree>
    <p:extLst>
      <p:ext uri="{BB962C8B-B14F-4D97-AF65-F5344CB8AC3E}">
        <p14:creationId xmlns:p14="http://schemas.microsoft.com/office/powerpoint/2010/main" val="18879901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now</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introduce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our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proposed</a:t>
            </a:r>
            <a:r>
              <a:rPr lang="zh-CN" altLang="en-US" sz="1200" kern="1200" dirty="0">
                <a:solidFill>
                  <a:schemeClr val="tx1"/>
                </a:solidFill>
                <a:effectLst/>
                <a:latin typeface="+mn-lt"/>
                <a:ea typeface="+mn-ea"/>
                <a:cs typeface="+mn-cs"/>
              </a:rPr>
              <a:t> </a:t>
            </a:r>
            <a:r>
              <a:rPr lang="en-US" altLang="zh-CN" sz="1200" dirty="0">
                <a:solidFill>
                  <a:schemeClr val="tx1"/>
                </a:solidFill>
                <a:ea typeface="Calibri" charset="0"/>
                <a:cs typeface="Calibri" charset="0"/>
              </a:rPr>
              <a:t>Efficient Mini-batch Learning Algorithm,, which can be derived from the following analysis.</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f</a:t>
            </a:r>
            <a:r>
              <a:rPr lang="en" altLang="zh-CN" sz="1200" kern="1200" dirty="0" err="1">
                <a:solidFill>
                  <a:schemeClr val="tx1"/>
                </a:solidFill>
                <a:effectLst/>
                <a:latin typeface="+mn-lt"/>
                <a:ea typeface="+mn-ea"/>
                <a:cs typeface="+mn-cs"/>
              </a:rPr>
              <a:t>irst</a:t>
            </a:r>
            <a:r>
              <a:rPr lang="en" altLang="zh-CN"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user-self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feature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interaction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item-self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feature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interactions</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can be rewritten to achieve linear time complexity</a:t>
            </a:r>
          </a:p>
          <a:p>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Second, the proof of Theorem \ref{th2} shows that we could achieve a significant speed-up by precomputing the auxiliary vectors to avoid the massive repeated computations. </a:t>
            </a:r>
          </a:p>
          <a:p>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Finally, after we build the auxiliary vectors, the prediction of our ENSFM is reformulated into a MF function, which satisfies the requirements of THEOREM \ref{th1}. Thus we have the non-sampling loss for a batch of users as follows:</a:t>
            </a:r>
          </a:p>
          <a:p>
            <a:endParaRPr lang="en" altLang="zh-CN" sz="1200" kern="1200" dirty="0">
              <a:solidFill>
                <a:schemeClr val="tx1"/>
              </a:solidFill>
              <a:effectLst/>
              <a:latin typeface="+mn-lt"/>
              <a:ea typeface="+mn-ea"/>
              <a:cs typeface="+mn-cs"/>
            </a:endParaRPr>
          </a:p>
          <a:p>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12</a:t>
            </a:fld>
            <a:endParaRPr kumimoji="1" lang="zh-CN" altLang="en-US"/>
          </a:p>
        </p:txBody>
      </p:sp>
    </p:spTree>
    <p:extLst>
      <p:ext uri="{BB962C8B-B14F-4D97-AF65-F5344CB8AC3E}">
        <p14:creationId xmlns:p14="http://schemas.microsoft.com/office/powerpoint/2010/main" val="1035993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Then, in our experiments, we use three public datasets. 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Frappe,</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Last.fm,and</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movlelens</a:t>
            </a:r>
            <a:r>
              <a:rPr lang="en-US" altLang="zh-CN" sz="1200" kern="1200" dirty="0">
                <a:solidFill>
                  <a:schemeClr val="tx1"/>
                </a:solidFill>
                <a:effectLst/>
                <a:latin typeface="+mn-lt"/>
                <a:ea typeface="+mn-ea"/>
                <a:cs typeface="+mn-cs"/>
              </a:rPr>
              <a:t>. To evaluate the performance, we compared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our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methods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extensive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baselines,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including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comparison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these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methods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shown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table.</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Moreover,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calculate HR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NDCG, which are widely used for evaluating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performance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recommender systems. </a:t>
            </a:r>
          </a:p>
          <a:p>
            <a:endParaRPr lang="en-US"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Note that for Frappe and </a:t>
            </a:r>
            <a:r>
              <a:rPr lang="en" altLang="zh-CN" sz="1200" kern="1200" dirty="0" err="1">
                <a:solidFill>
                  <a:schemeClr val="tx1"/>
                </a:solidFill>
                <a:effectLst/>
                <a:latin typeface="+mn-lt"/>
                <a:ea typeface="+mn-ea"/>
                <a:cs typeface="+mn-cs"/>
              </a:rPr>
              <a:t>Last.fm</a:t>
            </a:r>
            <a:r>
              <a:rPr lang="en" altLang="zh-CN" sz="1200" kern="1200" dirty="0">
                <a:solidFill>
                  <a:schemeClr val="tx1"/>
                </a:solidFill>
                <a:effectLst/>
                <a:latin typeface="+mn-lt"/>
                <a:ea typeface="+mn-ea"/>
                <a:cs typeface="+mn-cs"/>
              </a:rPr>
              <a:t>, we use exactly the same </a:t>
            </a:r>
            <a:r>
              <a:rPr lang="en-US" altLang="zh-CN" sz="1200" kern="1200" dirty="0">
                <a:solidFill>
                  <a:schemeClr val="tx1"/>
                </a:solidFill>
                <a:effectLst/>
                <a:latin typeface="+mn-lt"/>
                <a:ea typeface="+mn-ea"/>
                <a:cs typeface="+mn-cs"/>
              </a:rPr>
              <a:t>datasets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experimental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settings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CFM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paper.</a:t>
            </a:r>
            <a:r>
              <a:rPr lang="zh-CN" altLang="en-US" sz="1200" kern="1200" dirty="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13</a:t>
            </a:fld>
            <a:endParaRPr kumimoji="1" lang="zh-CN" altLang="en-US"/>
          </a:p>
        </p:txBody>
      </p:sp>
    </p:spTree>
    <p:extLst>
      <p:ext uri="{BB962C8B-B14F-4D97-AF65-F5344CB8AC3E}">
        <p14:creationId xmlns:p14="http://schemas.microsoft.com/office/powerpoint/2010/main" val="871937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The</a:t>
            </a:r>
            <a:r>
              <a:rPr lang="zh-CN" altLang="en-US" sz="1200" dirty="0">
                <a:solidFill>
                  <a:srgbClr val="C00000"/>
                </a:solidFill>
                <a:cs typeface="Times New Roman" panose="02020603050405020304" pitchFamily="18" charset="0"/>
              </a:rPr>
              <a:t> </a:t>
            </a:r>
            <a:r>
              <a:rPr lang="en-US" altLang="zh-CN" sz="1200" spc="-15" dirty="0">
                <a:cs typeface="Microsoft YaHei"/>
              </a:rPr>
              <a:t>Performance comparison on three datasets for all methods </a:t>
            </a:r>
            <a:r>
              <a:rPr lang="en-US" altLang="zh-CN" sz="1200" dirty="0">
                <a:solidFill>
                  <a:srgbClr val="C00000"/>
                </a:solidFill>
                <a:cs typeface="Times New Roman" panose="02020603050405020304" pitchFamily="18" charset="0"/>
              </a:rPr>
              <a:t>are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shown</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in</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this</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table</a:t>
            </a:r>
            <a:r>
              <a:rPr lang="zh-CN" altLang="en-US" sz="1200" dirty="0">
                <a:solidFill>
                  <a:srgbClr val="C00000"/>
                </a:solidFill>
                <a:cs typeface="Times New Roman" panose="02020603050405020304" pitchFamily="18" charset="0"/>
              </a:rPr>
              <a:t>。</a:t>
            </a:r>
            <a:endParaRPr lang="en-US" altLang="zh-CN" sz="1200" dirty="0">
              <a:solidFill>
                <a:srgbClr val="C00000"/>
              </a:solidFill>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From</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the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table,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we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can</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see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First and foremost, our proposed ENSFM achieves the best performance on the three datasets, significantly outperforming all the state-of-the-art baseline methods.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solidFill>
                <a:srgbClr val="C00000"/>
              </a:solidFill>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Specifically, compared to CFM --- a recently proposed deep learning-based FM model, our ENSFM shows average improvements of more</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than</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10</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a:t>
            </a:r>
            <a:r>
              <a:rPr lang="zh-CN" altLang="en-US" sz="1200" dirty="0">
                <a:solidFill>
                  <a:srgbClr val="C00000"/>
                </a:solidFill>
                <a:cs typeface="Times New Roman" panose="02020603050405020304" pitchFamily="18" charset="0"/>
              </a:rPr>
              <a:t> </a:t>
            </a:r>
            <a:r>
              <a:rPr lang="en-US" altLang="zh-CN" sz="1200" dirty="0">
                <a:solidFill>
                  <a:srgbClr val="C00000"/>
                </a:solidFill>
                <a:cs typeface="Times New Roman" panose="02020603050405020304" pitchFamily="18" charset="0"/>
              </a:rPr>
              <a:t>on the three datasets. This is very remarkable, since ENSFM is a shallow FM framework that has much fewer parameters.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solidFill>
                <a:srgbClr val="C00000"/>
              </a:solidFill>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The substantial improvement could be attributed to the proposed non-sampling learning algorithm. The parameters in ENSFM is optimized on the whole data, while sample-based methods (FM, </a:t>
            </a:r>
            <a:r>
              <a:rPr lang="en-US" altLang="zh-CN" sz="1200" dirty="0" err="1">
                <a:solidFill>
                  <a:srgbClr val="C00000"/>
                </a:solidFill>
                <a:cs typeface="Times New Roman" panose="02020603050405020304" pitchFamily="18" charset="0"/>
              </a:rPr>
              <a:t>DeepFM</a:t>
            </a:r>
            <a:r>
              <a:rPr lang="en-US" altLang="zh-CN" sz="1200" dirty="0">
                <a:solidFill>
                  <a:srgbClr val="C00000"/>
                </a:solidFill>
                <a:cs typeface="Times New Roman" panose="02020603050405020304" pitchFamily="18" charset="0"/>
              </a:rPr>
              <a:t>, NFM, ONCF, CFM) only use a fraction of sampled data and may ignore important negative examples.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solidFill>
                <a:srgbClr val="C00000"/>
              </a:solidFill>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Second,</a:t>
            </a:r>
            <a:r>
              <a:rPr lang="zh-CN" altLang="en-US" sz="1200" dirty="0">
                <a:solidFill>
                  <a:srgbClr val="C00000"/>
                </a:solidFill>
                <a:cs typeface="Times New Roman" panose="02020603050405020304" pitchFamily="18" charset="0"/>
              </a:rPr>
              <a:t> </a:t>
            </a:r>
            <a:endParaRPr lang="en-US" altLang="zh-CN" sz="1200" dirty="0">
              <a:solidFill>
                <a:srgbClr val="C00000"/>
              </a:solidFill>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00000"/>
                </a:solidFill>
                <a:cs typeface="Times New Roman" panose="02020603050405020304" pitchFamily="18" charset="0"/>
              </a:rPr>
              <a:t>Although deep learning-based FM methods do achieve better performance than original FM when adopting the same sampling-based learning strategy, the improvements are relatively small compared with our non-sampling ENSFM. It reveals that on ranking tasks, deeper models do not necessarily lead to optimal results. A better learning strategy is even more important than advanced neural network structures. The large performance gap between baselines and our ENSFM reflects the value of learning FM without sampling for ranking tasks. </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14</a:t>
            </a:fld>
            <a:endParaRPr kumimoji="1" lang="zh-CN" altLang="en-US"/>
          </a:p>
        </p:txBody>
      </p:sp>
    </p:spTree>
    <p:extLst>
      <p:ext uri="{BB962C8B-B14F-4D97-AF65-F5344CB8AC3E}">
        <p14:creationId xmlns:p14="http://schemas.microsoft.com/office/powerpoint/2010/main" val="493056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Moreover.</a:t>
            </a:r>
            <a:r>
              <a:rPr lang="zh-CN" altLang="en-US" sz="1200" kern="1200" dirty="0">
                <a:solidFill>
                  <a:schemeClr val="tx1"/>
                </a:solidFill>
                <a:effectLst/>
                <a:latin typeface="+mn-lt"/>
                <a:ea typeface="+mn-ea"/>
                <a:cs typeface="+mn-cs"/>
              </a:rPr>
              <a:t> </a:t>
            </a:r>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Many deep learning studies only focused on obtaining better results but ignore the computational efficiency of reaching the reported accuracy \cite{schwartz2019green}. However, expensive training cost can limit the applicability of a model to real-world large-scale systems. In this section, we conducted experiments to explore the training efficiencies of our ENSFM and four state-of-the-art FM methods: FM, </a:t>
            </a:r>
            <a:r>
              <a:rPr lang="en" altLang="zh-CN" sz="1200" kern="1200" dirty="0" err="1">
                <a:solidFill>
                  <a:schemeClr val="tx1"/>
                </a:solidFill>
                <a:effectLst/>
                <a:latin typeface="+mn-lt"/>
                <a:ea typeface="+mn-ea"/>
                <a:cs typeface="+mn-cs"/>
              </a:rPr>
              <a:t>DeepFM</a:t>
            </a:r>
            <a:r>
              <a:rPr lang="en" altLang="zh-CN" sz="1200" kern="1200" dirty="0">
                <a:solidFill>
                  <a:schemeClr val="tx1"/>
                </a:solidFill>
                <a:effectLst/>
                <a:latin typeface="+mn-lt"/>
                <a:ea typeface="+mn-ea"/>
                <a:cs typeface="+mn-cs"/>
              </a:rPr>
              <a:t>, NFM, and CFM. All experiments are run on the same machine for fair comparison on the efficiency.</a:t>
            </a:r>
          </a:p>
          <a:p>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We first investigated the training time of FM, </a:t>
            </a:r>
            <a:r>
              <a:rPr lang="en" altLang="zh-CN" sz="1200" kern="1200" dirty="0" err="1">
                <a:solidFill>
                  <a:schemeClr val="tx1"/>
                </a:solidFill>
                <a:effectLst/>
                <a:latin typeface="+mn-lt"/>
                <a:ea typeface="+mn-ea"/>
                <a:cs typeface="+mn-cs"/>
              </a:rPr>
              <a:t>DeepFM</a:t>
            </a:r>
            <a:r>
              <a:rPr lang="en" altLang="zh-CN" sz="1200" kern="1200" dirty="0">
                <a:solidFill>
                  <a:schemeClr val="tx1"/>
                </a:solidFill>
                <a:effectLst/>
                <a:latin typeface="+mn-lt"/>
                <a:ea typeface="+mn-ea"/>
                <a:cs typeface="+mn-cs"/>
              </a:rPr>
              <a:t>, NFM, CFM and our ENSFM with different embedding size $d$. The results are shown in Figure \ref{figure4}. From the figure, we can see that the training time cost of ENSFM is much less than other FM methods with different size of $d$. As $d$ increases, the costs of baseline methods increase significantly, while our ENSFM still maintain a very fast training process (e.g., 2 seconds per iteration on </a:t>
            </a:r>
            <a:r>
              <a:rPr lang="en" altLang="zh-CN" sz="1200" kern="1200" dirty="0" err="1">
                <a:solidFill>
                  <a:schemeClr val="tx1"/>
                </a:solidFill>
                <a:effectLst/>
                <a:latin typeface="+mn-lt"/>
                <a:ea typeface="+mn-ea"/>
                <a:cs typeface="+mn-cs"/>
              </a:rPr>
              <a:t>Movielens</a:t>
            </a:r>
            <a:r>
              <a:rPr lang="en" altLang="zh-CN" sz="1200" kern="1200" dirty="0">
                <a:solidFill>
                  <a:schemeClr val="tx1"/>
                </a:solidFill>
                <a:effectLst/>
                <a:latin typeface="+mn-lt"/>
                <a:ea typeface="+mn-ea"/>
                <a:cs typeface="+mn-cs"/>
              </a:rPr>
              <a:t> with a large $d$ of 64). We then compared the overall training time of the above methods. The embedding size is set to 64 for all the methods and the results are shown in Table \ref{table4}. We can obviously observe that the overall training time of our ENSFM is \</a:t>
            </a:r>
            <a:r>
              <a:rPr lang="en" altLang="zh-CN" sz="1200" kern="1200" dirty="0" err="1">
                <a:solidFill>
                  <a:schemeClr val="tx1"/>
                </a:solidFill>
                <a:effectLst/>
                <a:latin typeface="+mn-lt"/>
                <a:ea typeface="+mn-ea"/>
                <a:cs typeface="+mn-cs"/>
              </a:rPr>
              <a:t>textbf</a:t>
            </a:r>
            <a:r>
              <a:rPr lang="en" altLang="zh-CN" sz="1200" kern="1200" dirty="0">
                <a:solidFill>
                  <a:schemeClr val="tx1"/>
                </a:solidFill>
                <a:effectLst/>
                <a:latin typeface="+mn-lt"/>
                <a:ea typeface="+mn-ea"/>
                <a:cs typeface="+mn-cs"/>
              </a:rPr>
              <a:t>{several magnitudes faster} than the baseline models. In particular, for the largest dataset </a:t>
            </a:r>
            <a:r>
              <a:rPr lang="en" altLang="zh-CN" sz="1200" kern="1200" dirty="0" err="1">
                <a:solidFill>
                  <a:schemeClr val="tx1"/>
                </a:solidFill>
                <a:effectLst/>
                <a:latin typeface="+mn-lt"/>
                <a:ea typeface="+mn-ea"/>
                <a:cs typeface="+mn-cs"/>
              </a:rPr>
              <a:t>Movielens</a:t>
            </a:r>
            <a:r>
              <a:rPr lang="en" altLang="zh-CN" sz="1200" kern="1200" dirty="0">
                <a:solidFill>
                  <a:schemeClr val="tx1"/>
                </a:solidFill>
                <a:effectLst/>
                <a:latin typeface="+mn-lt"/>
                <a:ea typeface="+mn-ea"/>
                <a:cs typeface="+mn-cs"/>
              </a:rPr>
              <a:t>, our ENSFM only needs 7 minutes to achieve the optimal performance, while the state-of-the-art models NFM, </a:t>
            </a:r>
            <a:r>
              <a:rPr lang="en" altLang="zh-CN" sz="1200" kern="1200" dirty="0" err="1">
                <a:solidFill>
                  <a:schemeClr val="tx1"/>
                </a:solidFill>
                <a:effectLst/>
                <a:latin typeface="+mn-lt"/>
                <a:ea typeface="+mn-ea"/>
                <a:cs typeface="+mn-cs"/>
              </a:rPr>
              <a:t>DeepFM</a:t>
            </a:r>
            <a:r>
              <a:rPr lang="en" altLang="zh-CN" sz="1200" kern="1200" dirty="0">
                <a:solidFill>
                  <a:schemeClr val="tx1"/>
                </a:solidFill>
                <a:effectLst/>
                <a:latin typeface="+mn-lt"/>
                <a:ea typeface="+mn-ea"/>
                <a:cs typeface="+mn-cs"/>
              </a:rPr>
              <a:t>, and CFM take about 6 hours, 9 hours, and 3 days, respectively. This acceleration is over 50 times than NFM and 600 times than CFM, which is highly valuable in practice and is difficult to achieve with simply engineering efforts. For other datasets, the results of ENSFM are also remarkable. In real E-commerce scenarios, the cost of training time is also an important factor to be considered \cite{chen2019efficient}. Our ENSFM shows significant advantages in training efficiency, which makes it more practical in </a:t>
            </a:r>
            <a:r>
              <a:rPr lang="en" altLang="zh-CN" sz="1200" kern="1200" dirty="0" err="1">
                <a:solidFill>
                  <a:schemeClr val="tx1"/>
                </a:solidFill>
                <a:effectLst/>
                <a:latin typeface="+mn-lt"/>
                <a:ea typeface="+mn-ea"/>
                <a:cs typeface="+mn-cs"/>
              </a:rPr>
              <a:t>real~life</a:t>
            </a:r>
            <a:r>
              <a:rPr lang="en" altLang="zh-CN" sz="1200" kern="1200" dirty="0">
                <a:solidFill>
                  <a:schemeClr val="tx1"/>
                </a:solidFill>
                <a:effectLst/>
                <a:latin typeface="+mn-lt"/>
                <a:ea typeface="+mn-ea"/>
                <a:cs typeface="+mn-cs"/>
              </a:rPr>
              <a:t>.</a:t>
            </a: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15</a:t>
            </a:fld>
            <a:endParaRPr kumimoji="1" lang="zh-CN" altLang="en-US"/>
          </a:p>
        </p:txBody>
      </p:sp>
    </p:spTree>
    <p:extLst>
      <p:ext uri="{BB962C8B-B14F-4D97-AF65-F5344CB8AC3E}">
        <p14:creationId xmlns:p14="http://schemas.microsoft.com/office/powerpoint/2010/main" val="1315977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It is </a:t>
            </a:r>
            <a:r>
              <a:rPr lang="en-US" altLang="zh-CN" sz="1200" kern="1200" dirty="0">
                <a:solidFill>
                  <a:schemeClr val="tx1"/>
                </a:solidFill>
                <a:effectLst/>
                <a:latin typeface="+mn-lt"/>
                <a:ea typeface="+mn-ea"/>
                <a:cs typeface="+mn-cs"/>
              </a:rPr>
              <a:t>also</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worth mention that our ENSFM can be tuned very easily in practice</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because</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The overall training process of ENSFM is very fast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Generally only one specific parameter --- negative weight $c_0$ needs to be tuned for different datasets.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a:t>
            </a:r>
            <a:r>
              <a:rPr lang="zh-CN" altLang="en-US" dirty="0"/>
              <a:t> </a:t>
            </a:r>
            <a:r>
              <a:rPr lang="en" altLang="zh-CN" dirty="0"/>
              <a:t>abo</a:t>
            </a:r>
            <a:r>
              <a:rPr lang="en-US" altLang="zh-CN" dirty="0" err="1"/>
              <a:t>ve</a:t>
            </a:r>
            <a:r>
              <a:rPr lang="zh-CN" altLang="en-US" dirty="0"/>
              <a:t> </a:t>
            </a:r>
            <a:r>
              <a:rPr lang="en-US" altLang="zh-CN" dirty="0"/>
              <a:t>figure</a:t>
            </a:r>
            <a:r>
              <a:rPr lang="zh-CN" altLang="en-US" dirty="0"/>
              <a:t> </a:t>
            </a:r>
            <a:r>
              <a:rPr lang="en" altLang="zh-CN" dirty="0"/>
              <a:t>shows the performance with respect to the embedding size $d$. As can be seen from this figure, our ENSFM outperforms all the other models with different values of $d$. Notably, ENSFM with </a:t>
            </a:r>
            <a:r>
              <a:rPr lang="en-US" altLang="zh-CN" dirty="0"/>
              <a:t>embedding</a:t>
            </a:r>
            <a:r>
              <a:rPr lang="zh-CN" altLang="en-US" dirty="0"/>
              <a:t> </a:t>
            </a:r>
            <a:r>
              <a:rPr lang="en-US" altLang="zh-CN" dirty="0"/>
              <a:t>size</a:t>
            </a:r>
            <a:r>
              <a:rPr lang="en" altLang="zh-CN" dirty="0"/>
              <a:t> of 32 even performs better than the state-of-the-art method CFM with a larger</a:t>
            </a:r>
            <a:r>
              <a:rPr lang="zh-CN" altLang="en-US" dirty="0"/>
              <a:t> </a:t>
            </a:r>
            <a:r>
              <a:rPr lang="en-US" altLang="zh-CN" dirty="0"/>
              <a:t>embedding</a:t>
            </a:r>
            <a:r>
              <a:rPr lang="zh-CN" altLang="en-US" dirty="0"/>
              <a:t> </a:t>
            </a:r>
            <a:r>
              <a:rPr lang="en-US" altLang="zh-CN" dirty="0"/>
              <a:t>size</a:t>
            </a:r>
            <a:r>
              <a:rPr lang="en" altLang="zh-CN" dirty="0"/>
              <a:t> of 64.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t>We </a:t>
            </a:r>
            <a:r>
              <a:rPr lang="en-US" altLang="zh-CN" dirty="0"/>
              <a:t>also</a:t>
            </a:r>
            <a:r>
              <a:rPr lang="zh-CN" altLang="en-US" dirty="0"/>
              <a:t> </a:t>
            </a:r>
            <a:r>
              <a:rPr lang="en-US" altLang="zh-CN" dirty="0"/>
              <a:t>show</a:t>
            </a:r>
            <a:r>
              <a:rPr lang="en" altLang="zh-CN" dirty="0"/>
              <a:t> the results of our ENSFM with different negative weights in </a:t>
            </a:r>
            <a:r>
              <a:rPr lang="en-US" altLang="zh-CN" dirty="0"/>
              <a:t>the</a:t>
            </a:r>
            <a:r>
              <a:rPr lang="zh-CN" altLang="en-US" dirty="0"/>
              <a:t> </a:t>
            </a:r>
            <a:r>
              <a:rPr lang="en-US" altLang="zh-CN" dirty="0"/>
              <a:t>bottom</a:t>
            </a:r>
            <a:r>
              <a:rPr lang="zh-CN" altLang="en-US" dirty="0"/>
              <a:t> </a:t>
            </a:r>
            <a:r>
              <a:rPr lang="en" altLang="zh-CN" dirty="0"/>
              <a:t>Figure. Considering the performance on each dataset, we find that the optimal weight of missing instance depends on the density of the dataset. </a:t>
            </a:r>
            <a:r>
              <a:rPr lang="en-US" altLang="zh-CN" dirty="0"/>
              <a:t>Also,</a:t>
            </a:r>
            <a:r>
              <a:rPr lang="zh-CN" altLang="en-US" dirty="0"/>
              <a:t> </a:t>
            </a:r>
            <a:r>
              <a:rPr lang="en-US" altLang="zh-CN" dirty="0"/>
              <a:t>we</a:t>
            </a:r>
            <a:r>
              <a:rPr lang="zh-CN" altLang="en-US" dirty="0"/>
              <a:t> </a:t>
            </a:r>
            <a:r>
              <a:rPr lang="en-US" altLang="zh-CN" dirty="0"/>
              <a:t>can</a:t>
            </a:r>
            <a:r>
              <a:rPr lang="zh-CN" altLang="en-US" dirty="0"/>
              <a:t> </a:t>
            </a:r>
            <a:r>
              <a:rPr lang="en-US" altLang="zh-CN" dirty="0"/>
              <a:t>see</a:t>
            </a:r>
            <a:r>
              <a:rPr lang="zh-CN" altLang="en-US" dirty="0"/>
              <a:t> </a:t>
            </a:r>
            <a:r>
              <a:rPr lang="en-US" altLang="zh-CN" dirty="0"/>
              <a:t>that</a:t>
            </a:r>
            <a:r>
              <a:rPr lang="en" altLang="zh-CN" dirty="0"/>
              <a:t> </a:t>
            </a:r>
            <a:r>
              <a:rPr lang="en-US" altLang="zh-CN" dirty="0"/>
              <a:t>o</a:t>
            </a:r>
            <a:r>
              <a:rPr lang="en" altLang="zh-CN" dirty="0" err="1"/>
              <a:t>ur</a:t>
            </a:r>
            <a:r>
              <a:rPr lang="en" altLang="zh-CN" dirty="0"/>
              <a:t> ENSFM is very robust to the value of $c_0$. Generally, ENSFM outperforms the best baseline CFM with a wide range of $c_0$ on the three datasets (e.g., $c_0$ between 0.1 to 1 on </a:t>
            </a:r>
            <a:r>
              <a:rPr lang="en" altLang="zh-CN" dirty="0" err="1"/>
              <a:t>Movielens</a:t>
            </a:r>
            <a:r>
              <a:rPr lang="en" altLang="zh-CN" dirty="0"/>
              <a:t>).</a:t>
            </a: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16</a:t>
            </a:fld>
            <a:endParaRPr kumimoji="1" lang="zh-CN" altLang="en-US"/>
          </a:p>
        </p:txBody>
      </p:sp>
    </p:spTree>
    <p:extLst>
      <p:ext uri="{BB962C8B-B14F-4D97-AF65-F5344CB8AC3E}">
        <p14:creationId xmlns:p14="http://schemas.microsoft.com/office/powerpoint/2010/main" val="683075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And finally, let me make a brief conclusion. In this work, </a:t>
            </a:r>
            <a:r>
              <a:rPr lang="en-US" altLang="zh-CN" sz="1200" dirty="0">
                <a:ea typeface=""/>
                <a:cs typeface="Microsoft YaHei"/>
              </a:rPr>
              <a:t>We highlight the importance of learning FM without sampling for ranking tasks, which is more effective and stable due to the consideration of all samples in each parameter update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  And experiment results show that our method </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17</a:t>
            </a:fld>
            <a:endParaRPr kumimoji="1" lang="zh-CN" altLang="en-US"/>
          </a:p>
        </p:txBody>
      </p:sp>
    </p:spTree>
    <p:extLst>
      <p:ext uri="{BB962C8B-B14F-4D97-AF65-F5344CB8AC3E}">
        <p14:creationId xmlns:p14="http://schemas.microsoft.com/office/powerpoint/2010/main" val="479711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want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make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some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discussions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about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recently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studies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recommendation.</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Recently, there is a surge of interest in applying novel neural networks for recommendation tasks. However, more complex models do not always lead to better results since they are more </a:t>
            </a:r>
            <a:r>
              <a:rPr lang="en" altLang="zh-CN" sz="1200" kern="1200" dirty="0" err="1">
                <a:solidFill>
                  <a:schemeClr val="tx1"/>
                </a:solidFill>
                <a:effectLst/>
                <a:latin typeface="+mn-lt"/>
                <a:ea typeface="+mn-ea"/>
                <a:cs typeface="+mn-cs"/>
              </a:rPr>
              <a:t>dicult</a:t>
            </a:r>
            <a:r>
              <a:rPr lang="en" altLang="zh-CN" sz="1200" kern="1200" dirty="0">
                <a:solidFill>
                  <a:schemeClr val="tx1"/>
                </a:solidFill>
                <a:effectLst/>
                <a:latin typeface="+mn-lt"/>
                <a:ea typeface="+mn-ea"/>
                <a:cs typeface="+mn-cs"/>
              </a:rPr>
              <a:t> to optimize and tune [6]. Our work empirically shows that a proper learning method is even more important than advanced neural network structures. As such, we expect future research should pay more attention to design models with better learning algorithms for specific </a:t>
            </a:r>
            <a:r>
              <a:rPr lang="en" altLang="zh-CN" sz="1200" kern="1200">
                <a:solidFill>
                  <a:schemeClr val="tx1"/>
                </a:solidFill>
                <a:effectLst/>
                <a:latin typeface="+mn-lt"/>
                <a:ea typeface="+mn-ea"/>
                <a:cs typeface="+mn-cs"/>
              </a:rPr>
              <a:t>tasks,</a:t>
            </a:r>
            <a:r>
              <a:rPr lang="en-US" altLang="zh-CN" sz="1200" spc="-50">
                <a:ea typeface=""/>
                <a:cs typeface="Microsoft YaHei"/>
              </a:rPr>
              <a:t> rather than relying on complex models and expensive computational power for minor improvements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18</a:t>
            </a:fld>
            <a:endParaRPr kumimoji="1" lang="zh-CN" altLang="en-US"/>
          </a:p>
        </p:txBody>
      </p:sp>
    </p:spTree>
    <p:extLst>
      <p:ext uri="{BB962C8B-B14F-4D97-AF65-F5344CB8AC3E}">
        <p14:creationId xmlns:p14="http://schemas.microsoft.com/office/powerpoint/2010/main" val="3308175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That’</a:t>
            </a:r>
            <a:r>
              <a:rPr kumimoji="1" lang="zh-CN" altLang="en-US" dirty="0"/>
              <a:t> </a:t>
            </a:r>
            <a:r>
              <a:rPr kumimoji="1" lang="en-US" altLang="zh-CN" dirty="0"/>
              <a:t>all.</a:t>
            </a:r>
            <a:r>
              <a:rPr kumimoji="1" lang="zh-CN" altLang="en-US" dirty="0"/>
              <a:t> </a:t>
            </a:r>
            <a:r>
              <a:rPr kumimoji="1" lang="en-US" altLang="zh-CN" dirty="0"/>
              <a:t>Thank</a:t>
            </a:r>
            <a:r>
              <a:rPr kumimoji="1" lang="zh-CN" altLang="en-US" dirty="0"/>
              <a:t> </a:t>
            </a:r>
            <a:r>
              <a:rPr kumimoji="1" lang="en-US" altLang="zh-CN" dirty="0"/>
              <a:t>you</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If</a:t>
            </a:r>
            <a:r>
              <a:rPr kumimoji="1" lang="zh-CN" altLang="en-US" dirty="0"/>
              <a:t> </a:t>
            </a:r>
            <a:r>
              <a:rPr kumimoji="1" lang="en-US" altLang="zh-CN" dirty="0"/>
              <a:t>you</a:t>
            </a:r>
            <a:r>
              <a:rPr kumimoji="1" lang="zh-CN" altLang="en-US" dirty="0"/>
              <a:t> </a:t>
            </a:r>
            <a:r>
              <a:rPr kumimoji="1" lang="en-US" altLang="zh-CN" dirty="0"/>
              <a:t>are</a:t>
            </a:r>
            <a:r>
              <a:rPr kumimoji="1" lang="zh-CN" altLang="en-US" dirty="0"/>
              <a:t> </a:t>
            </a:r>
            <a:r>
              <a:rPr kumimoji="1" lang="en-US" altLang="zh-CN" dirty="0"/>
              <a:t>interested</a:t>
            </a:r>
            <a:r>
              <a:rPr kumimoji="1" lang="zh-CN" altLang="en-US" dirty="0"/>
              <a:t> </a:t>
            </a:r>
            <a:r>
              <a:rPr kumimoji="1" lang="en-US" altLang="zh-CN" dirty="0"/>
              <a:t>in</a:t>
            </a:r>
            <a:r>
              <a:rPr kumimoji="1" lang="zh-CN" altLang="en-US" dirty="0"/>
              <a:t> </a:t>
            </a:r>
            <a:r>
              <a:rPr kumimoji="1" lang="en-US" altLang="zh-CN" dirty="0"/>
              <a:t>this</a:t>
            </a:r>
            <a:r>
              <a:rPr kumimoji="1" lang="zh-CN" altLang="en-US" dirty="0"/>
              <a:t> </a:t>
            </a:r>
            <a:r>
              <a:rPr kumimoji="1" lang="en-US" altLang="zh-CN" dirty="0"/>
              <a:t>work</a:t>
            </a:r>
            <a:r>
              <a:rPr kumimoji="1" lang="zh-CN" altLang="en-US" dirty="0"/>
              <a:t> </a:t>
            </a:r>
            <a:r>
              <a:rPr kumimoji="1" lang="en-US" altLang="zh-CN" dirty="0"/>
              <a:t>or</a:t>
            </a:r>
            <a:r>
              <a:rPr kumimoji="1" lang="zh-CN" altLang="en-US" dirty="0"/>
              <a:t> </a:t>
            </a:r>
            <a:r>
              <a:rPr kumimoji="1" lang="en-US" altLang="zh-CN" dirty="0"/>
              <a:t>have</a:t>
            </a:r>
            <a:r>
              <a:rPr kumimoji="1" lang="zh-CN" altLang="en-US" dirty="0"/>
              <a:t> </a:t>
            </a:r>
            <a:r>
              <a:rPr kumimoji="1" lang="en-US" altLang="zh-CN" dirty="0"/>
              <a:t>any</a:t>
            </a:r>
            <a:r>
              <a:rPr kumimoji="1" lang="zh-CN" altLang="en-US" dirty="0"/>
              <a:t> </a:t>
            </a:r>
            <a:r>
              <a:rPr kumimoji="1" lang="en-US" altLang="zh-CN" dirty="0"/>
              <a:t>questions,</a:t>
            </a:r>
            <a:r>
              <a:rPr kumimoji="1" lang="zh-CN" altLang="en-US" dirty="0"/>
              <a:t> </a:t>
            </a:r>
            <a:r>
              <a:rPr kumimoji="1" lang="en-US" altLang="zh-CN" dirty="0"/>
              <a:t>please</a:t>
            </a:r>
            <a:r>
              <a:rPr kumimoji="1" lang="zh-CN" altLang="en-US" dirty="0"/>
              <a:t> </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 Think</a:t>
            </a:r>
            <a:r>
              <a:rPr kumimoji="1" lang="zh-CN" altLang="en-US" dirty="0"/>
              <a:t> </a:t>
            </a:r>
            <a:r>
              <a:rPr kumimoji="1" lang="en-US" altLang="zh-CN" dirty="0"/>
              <a:t>you!</a:t>
            </a:r>
          </a:p>
          <a:p>
            <a:endParaRPr kumimoji="1" lang="zh-CN" altLang="en-US" dirty="0"/>
          </a:p>
        </p:txBody>
      </p:sp>
      <p:sp>
        <p:nvSpPr>
          <p:cNvPr id="4" name="灯片编号占位符 3"/>
          <p:cNvSpPr>
            <a:spLocks noGrp="1"/>
          </p:cNvSpPr>
          <p:nvPr>
            <p:ph type="sldNum" sz="quarter" idx="5"/>
          </p:nvPr>
        </p:nvSpPr>
        <p:spPr/>
        <p:txBody>
          <a:bodyPr/>
          <a:lstStyle/>
          <a:p>
            <a:fld id="{580CC43A-5257-4B39-A7C8-D8270B33248A}" type="slidenum">
              <a:rPr lang="zh-CN" altLang="en-US" smtClean="0"/>
              <a:t>19</a:t>
            </a:fld>
            <a:endParaRPr lang="zh-CN" altLang="en-US"/>
          </a:p>
        </p:txBody>
      </p:sp>
    </p:spTree>
    <p:extLst>
      <p:ext uri="{BB962C8B-B14F-4D97-AF65-F5344CB8AC3E}">
        <p14:creationId xmlns:p14="http://schemas.microsoft.com/office/powerpoint/2010/main" val="1761943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With increasing number of choices available online, recommender systems are playing a more and more important role in alleviating information overload, and have been widely adopted by many websites and applications.</a:t>
            </a:r>
            <a:endParaRPr lang="zh-CN"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recommender</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systems,the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most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widely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used</a:t>
            </a:r>
            <a:r>
              <a:rPr lang="en" altLang="zh-CN" sz="1200" kern="1200" dirty="0">
                <a:solidFill>
                  <a:schemeClr val="tx1"/>
                </a:solidFill>
                <a:effectLst/>
                <a:latin typeface="+mn-lt"/>
                <a:ea typeface="+mn-ea"/>
                <a:cs typeface="+mn-cs"/>
              </a:rPr>
              <a:t> user feedback is implicit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data,</a:t>
            </a:r>
            <a:r>
              <a:rPr lang="en" altLang="zh-CN" sz="1200" kern="1200" dirty="0">
                <a:solidFill>
                  <a:schemeClr val="tx1"/>
                </a:solidFill>
                <a:effectLst/>
                <a:latin typeface="+mn-lt"/>
                <a:ea typeface="+mn-ea"/>
                <a:cs typeface="+mn-cs"/>
              </a:rPr>
              <a:t>such as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logs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view</a:t>
            </a:r>
            <a:r>
              <a:rPr lang="en-US" altLang="zh-CN" sz="1200" kern="1200" dirty="0">
                <a:solidFill>
                  <a:schemeClr val="tx1"/>
                </a:solidFill>
                <a:effectLst/>
                <a:latin typeface="+mn-lt"/>
                <a:ea typeface="+mn-ea"/>
                <a:cs typeface="+mn-cs"/>
              </a:rPr>
              <a:t>s</a:t>
            </a:r>
            <a:r>
              <a:rPr lang="en" altLang="zh-CN" sz="1200" kern="1200" dirty="0">
                <a:solidFill>
                  <a:schemeClr val="tx1"/>
                </a:solidFill>
                <a:effectLst/>
                <a:latin typeface="+mn-lt"/>
                <a:ea typeface="+mn-ea"/>
                <a:cs typeface="+mn-cs"/>
              </a:rPr>
              <a:t>, clicks, and purchases.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implicit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usually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sparse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contains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positive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instances,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makes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hard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utilized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learning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recommender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system.</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leverage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implicit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commonly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learning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strategy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called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“negative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sampling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 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samples negative instances from non-</a:t>
            </a:r>
            <a:r>
              <a:rPr lang="en-US" altLang="zh-CN" sz="1200" kern="1200" dirty="0" err="1">
                <a:solidFill>
                  <a:schemeClr val="tx1"/>
                </a:solidFill>
                <a:effectLst/>
                <a:latin typeface="+mn-lt"/>
                <a:ea typeface="+mn-ea"/>
                <a:cs typeface="+mn-cs"/>
              </a:rPr>
              <a:t>labled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data.</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However, it is not robust as sampling may lost important information and usually leads to non-optimal performances in practical.</a:t>
            </a:r>
            <a:r>
              <a:rPr lang="zh-CN" altLang="en-US" sz="1200" kern="1200" dirty="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8FC7DAF2-BE21-0E4A-A0A7-743AE7F46F50}" type="slidenum">
              <a:rPr kumimoji="1" lang="zh-CN" altLang="en-US" smtClean="0"/>
              <a:t>2</a:t>
            </a:fld>
            <a:endParaRPr kumimoji="1" lang="zh-CN" altLang="en-US"/>
          </a:p>
        </p:txBody>
      </p:sp>
    </p:spTree>
    <p:extLst>
      <p:ext uri="{BB962C8B-B14F-4D97-AF65-F5344CB8AC3E}">
        <p14:creationId xmlns:p14="http://schemas.microsoft.com/office/powerpoint/2010/main" val="2117493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other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hand,</a:t>
            </a:r>
          </a:p>
          <a:p>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 provide more accurate recommendation, it is a trending topic to go beyond modeling user-item interactions and take context features into account. </a:t>
            </a:r>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Context-aware recommender systems exploit contextual information such as user </a:t>
            </a:r>
            <a:r>
              <a:rPr lang="en-US" altLang="zh-CN" sz="1200" kern="1200" dirty="0">
                <a:solidFill>
                  <a:schemeClr val="tx1"/>
                </a:solidFill>
                <a:effectLst/>
                <a:latin typeface="+mn-lt"/>
                <a:ea typeface="+mn-ea"/>
                <a:cs typeface="+mn-cs"/>
              </a:rPr>
              <a:t>profiles</a:t>
            </a:r>
            <a:r>
              <a:rPr lang="en" altLang="zh-CN" sz="1200" kern="1200" dirty="0">
                <a:solidFill>
                  <a:schemeClr val="tx1"/>
                </a:solidFill>
                <a:effectLst/>
                <a:latin typeface="+mn-lt"/>
                <a:ea typeface="+mn-ea"/>
                <a:cs typeface="+mn-cs"/>
              </a:rPr>
              <a:t>, item attributes, 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other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useful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information.</a:t>
            </a:r>
          </a:p>
          <a:p>
            <a:endParaRPr lang="en-US"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To learn from such context-rich data, several effective models have been proposed, among which Factorization Machines (FM)</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gains significant attention from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researchers.</a:t>
            </a:r>
          </a:p>
          <a:p>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Factorization Machines (FM) with negative sampling is a popular solution for context-aware recommendation.</a:t>
            </a:r>
          </a:p>
          <a:p>
            <a:endParaRPr lang="e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Next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will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make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brief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introduction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about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recent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studies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Factorization machines.</a:t>
            </a:r>
            <a:endParaRPr lang="e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8FC7DAF2-BE21-0E4A-A0A7-743AE7F46F50}" type="slidenum">
              <a:rPr kumimoji="1" lang="zh-CN" altLang="en-US" smtClean="0"/>
              <a:t>3</a:t>
            </a:fld>
            <a:endParaRPr kumimoji="1" lang="zh-CN" altLang="en-US"/>
          </a:p>
        </p:txBody>
      </p:sp>
    </p:spTree>
    <p:extLst>
      <p:ext uri="{BB962C8B-B14F-4D97-AF65-F5344CB8AC3E}">
        <p14:creationId xmlns:p14="http://schemas.microsoft.com/office/powerpoint/2010/main" val="2072731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Factorization machines \cite{rendle2010factorization} is a generic framework which integrates the advantages of flexible feature engineering and high-accuracy prediction of latent factor models. Given a real valued feature vector \</a:t>
            </a:r>
            <a:r>
              <a:rPr lang="en-US" altLang="zh-CN" sz="1200" kern="1200" dirty="0" err="1">
                <a:solidFill>
                  <a:schemeClr val="tx1"/>
                </a:solidFill>
                <a:effectLst/>
                <a:latin typeface="+mn-lt"/>
                <a:ea typeface="+mn-ea"/>
                <a:cs typeface="+mn-cs"/>
              </a:rPr>
              <a:t>textbf</a:t>
            </a:r>
            <a:r>
              <a:rPr lang="en-US" altLang="zh-CN" sz="1200" kern="1200" dirty="0">
                <a:solidFill>
                  <a:schemeClr val="tx1"/>
                </a:solidFill>
                <a:effectLst/>
                <a:latin typeface="+mn-lt"/>
                <a:ea typeface="+mn-ea"/>
                <a:cs typeface="+mn-cs"/>
              </a:rPr>
              <a:t>{x}, FM estimates the target by modelling all interactions between each pair of features via factorized interaction parameters:</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4</a:t>
            </a:fld>
            <a:endParaRPr kumimoji="1" lang="zh-CN" altLang="en-US"/>
          </a:p>
        </p:txBody>
      </p:sp>
    </p:spTree>
    <p:extLst>
      <p:ext uri="{BB962C8B-B14F-4D97-AF65-F5344CB8AC3E}">
        <p14:creationId xmlns:p14="http://schemas.microsoft.com/office/powerpoint/2010/main" val="106553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development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deep</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learning.</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many variants of FM have been </a:t>
            </a:r>
            <a:r>
              <a:rPr lang="en-US" altLang="zh-CN" sz="1200" kern="1200" dirty="0">
                <a:solidFill>
                  <a:schemeClr val="tx1"/>
                </a:solidFill>
                <a:effectLst/>
                <a:latin typeface="+mn-lt"/>
                <a:ea typeface="+mn-ea"/>
                <a:cs typeface="+mn-cs"/>
              </a:rPr>
              <a:t>proposed</a:t>
            </a:r>
            <a:r>
              <a:rPr lang="en" altLang="zh-CN" sz="1200" kern="1200" dirty="0">
                <a:solidFill>
                  <a:schemeClr val="tx1"/>
                </a:solidFill>
                <a:effectLst/>
                <a:latin typeface="+mn-lt"/>
                <a:ea typeface="+mn-ea"/>
                <a:cs typeface="+mn-cs"/>
              </a:rPr>
              <a:t>, such as </a:t>
            </a:r>
            <a:r>
              <a:rPr lang="en" altLang="zh-CN" sz="1200" kern="1200" dirty="0" err="1">
                <a:solidFill>
                  <a:schemeClr val="tx1"/>
                </a:solidFill>
                <a:effectLst/>
                <a:latin typeface="+mn-lt"/>
                <a:ea typeface="+mn-ea"/>
                <a:cs typeface="+mn-cs"/>
              </a:rPr>
              <a:t>DeepFM</a:t>
            </a:r>
            <a:r>
              <a:rPr lang="en" altLang="zh-CN" sz="1200" kern="1200" dirty="0">
                <a:solidFill>
                  <a:schemeClr val="tx1"/>
                </a:solidFill>
                <a:effectLst/>
                <a:latin typeface="+mn-lt"/>
                <a:ea typeface="+mn-ea"/>
                <a:cs typeface="+mn-cs"/>
              </a:rPr>
              <a:t> [15], NFM [16], AFM [43], </a:t>
            </a:r>
            <a:r>
              <a:rPr lang="en" altLang="zh-CN" sz="1200" kern="1200" dirty="0" err="1">
                <a:solidFill>
                  <a:schemeClr val="tx1"/>
                </a:solidFill>
                <a:effectLst/>
                <a:latin typeface="+mn-lt"/>
                <a:ea typeface="+mn-ea"/>
                <a:cs typeface="+mn-cs"/>
              </a:rPr>
              <a:t>xDeepFM</a:t>
            </a:r>
            <a:r>
              <a:rPr lang="en" altLang="zh-CN" sz="1200" kern="1200" dirty="0">
                <a:solidFill>
                  <a:schemeClr val="tx1"/>
                </a:solidFill>
                <a:effectLst/>
                <a:latin typeface="+mn-lt"/>
                <a:ea typeface="+mn-ea"/>
                <a:cs typeface="+mn-cs"/>
              </a:rPr>
              <a:t> [25], and CFM [44], etc.</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kumimoji="1" lang="en" altLang="zh-CN" dirty="0"/>
              <a:t>Despite the overwhelming research on FM, the majority of existing studies are conducted to apply deep neural networks for modelling high-order feature interactions, such as multi-layer perception (MLP) \cite{guo2017deepfm,he2017neural2}, attention mechanisms \cite{xiao2017attentional}, and Convolutional Neural Network (CNN) \cite{lian2018xdeepfm,xincfm}, etc. However, these studies either focus on rating prediction task only, or typically adopt convenient negative sampling for optimizing the ranking performance. Although these methods have yielded great promise in many prediction tasks, their ranking performance are limited by the inherent weakness of sampling-based learning strategy. </a:t>
            </a:r>
          </a:p>
        </p:txBody>
      </p:sp>
      <p:sp>
        <p:nvSpPr>
          <p:cNvPr id="4" name="幻灯片编号占位符 3"/>
          <p:cNvSpPr>
            <a:spLocks noGrp="1"/>
          </p:cNvSpPr>
          <p:nvPr>
            <p:ph type="sldNum" sz="quarter" idx="10"/>
          </p:nvPr>
        </p:nvSpPr>
        <p:spPr/>
        <p:txBody>
          <a:bodyPr/>
          <a:lstStyle/>
          <a:p>
            <a:fld id="{8FC7DAF2-BE21-0E4A-A0A7-743AE7F46F50}" type="slidenum">
              <a:rPr kumimoji="1" lang="zh-CN" altLang="en-US" smtClean="0"/>
              <a:t>5</a:t>
            </a:fld>
            <a:endParaRPr kumimoji="1" lang="zh-CN" altLang="en-US"/>
          </a:p>
        </p:txBody>
      </p:sp>
    </p:spTree>
    <p:extLst>
      <p:ext uri="{BB962C8B-B14F-4D97-AF65-F5344CB8AC3E}">
        <p14:creationId xmlns:p14="http://schemas.microsoft.com/office/powerpoint/2010/main" val="3725278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Ok</a:t>
            </a:r>
            <a:r>
              <a:rPr kumimoji="1" lang="zh-CN" altLang="en-US" dirty="0"/>
              <a:t> </a:t>
            </a:r>
            <a:r>
              <a:rPr kumimoji="1" lang="en-US" altLang="zh-CN" dirty="0"/>
              <a:t>lets</a:t>
            </a:r>
            <a:r>
              <a:rPr kumimoji="1" lang="zh-CN" altLang="en-US" dirty="0"/>
              <a:t> </a:t>
            </a:r>
            <a:r>
              <a:rPr kumimoji="1" lang="en-US" altLang="zh-CN" dirty="0"/>
              <a:t>see</a:t>
            </a:r>
            <a:r>
              <a:rPr kumimoji="1" lang="zh-CN" altLang="en-US" dirty="0"/>
              <a:t> </a:t>
            </a:r>
            <a:r>
              <a:rPr kumimoji="1" lang="en-US" altLang="zh-CN" dirty="0"/>
              <a:t>the</a:t>
            </a:r>
            <a:r>
              <a:rPr kumimoji="1" lang="zh-CN" altLang="en-US" dirty="0"/>
              <a:t> </a:t>
            </a:r>
            <a:r>
              <a:rPr kumimoji="1" lang="en-US" altLang="zh-CN" dirty="0"/>
              <a:t>motivation</a:t>
            </a:r>
            <a:r>
              <a:rPr kumimoji="1" lang="zh-CN" altLang="en-US" dirty="0"/>
              <a:t> </a:t>
            </a:r>
            <a:r>
              <a:rPr kumimoji="1" lang="en-US" altLang="zh-CN" dirty="0"/>
              <a:t>of</a:t>
            </a:r>
            <a:r>
              <a:rPr kumimoji="1" lang="zh-CN" altLang="en-US" dirty="0"/>
              <a:t> </a:t>
            </a:r>
            <a:r>
              <a:rPr kumimoji="1" lang="en-US" altLang="zh-CN" dirty="0"/>
              <a:t>our</a:t>
            </a:r>
            <a:r>
              <a:rPr kumimoji="1" lang="zh-CN" altLang="en-US" dirty="0"/>
              <a:t> </a:t>
            </a:r>
            <a:r>
              <a:rPr kumimoji="1" lang="en-US" altLang="zh-CN" dirty="0"/>
              <a:t>study.</a:t>
            </a:r>
            <a:endParaRPr kumimoji="1" lang="en" altLang="zh-CN" dirty="0"/>
          </a:p>
          <a:p>
            <a:endParaRPr kumimoji="1" lang="en" altLang="zh-CN" dirty="0"/>
          </a:p>
          <a:p>
            <a:r>
              <a:rPr kumimoji="1" lang="en" altLang="zh-CN" dirty="0"/>
              <a:t>Despite effectiveness, we argue that existing deep learning based recommendation methods suffer from two important limitations: First, the methods with complex network structures have a substantial number of parameters, and require expensive computations even with a sampling-based learning strategy; Second, as shown in previous work [23, 53], the performance of negative sampling is not robust as it is highly sensitive to the sampling distribution and the number of negative samples. Essentially, sampling is biased, making it di</a:t>
            </a:r>
            <a:r>
              <a:rPr kumimoji="1" lang="en-US" altLang="zh-CN" dirty="0" err="1"/>
              <a:t>ffi</a:t>
            </a:r>
            <a:r>
              <a:rPr kumimoji="1" lang="en" altLang="zh-CN" dirty="0"/>
              <a:t>cult to </a:t>
            </a:r>
            <a:r>
              <a:rPr lang="en-US" altLang="zh-CN" sz="1200" spc="5" dirty="0">
                <a:latin typeface="Calibri" panose="020F0502020204030204" pitchFamily="34" charset="0"/>
                <a:cs typeface="Calibri" panose="020F0502020204030204" pitchFamily="34" charset="0"/>
              </a:rPr>
              <a:t>achieve the optimal performance in practical applications.</a:t>
            </a:r>
          </a:p>
          <a:p>
            <a:endParaRPr kumimoji="1" lang="en" altLang="zh-CN" dirty="0"/>
          </a:p>
          <a:p>
            <a:r>
              <a:rPr kumimoji="1" lang="en" altLang="zh-CN" dirty="0"/>
              <a:t>In contrast to sampling, non-sampling strategy computes the gradient over the whole data (including all missing data). As such, it can easily converge to a better optimum in a more stable way</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To address the above</a:t>
            </a:r>
            <a:r>
              <a:rPr kumimoji="1" lang="zh-CN" altLang="en-US" dirty="0"/>
              <a:t> </a:t>
            </a:r>
            <a:r>
              <a:rPr kumimoji="1" lang="en-US" altLang="zh-CN" dirty="0" err="1"/>
              <a:t>limitations,one</a:t>
            </a:r>
            <a:r>
              <a:rPr kumimoji="1" lang="zh-CN" altLang="en-US" dirty="0"/>
              <a:t> </a:t>
            </a:r>
            <a:r>
              <a:rPr kumimoji="1" lang="en-US" altLang="zh-CN" dirty="0"/>
              <a:t>important</a:t>
            </a:r>
            <a:r>
              <a:rPr kumimoji="1" lang="zh-CN" altLang="en-US" dirty="0"/>
              <a:t> </a:t>
            </a:r>
            <a:r>
              <a:rPr kumimoji="1" lang="en-US" altLang="zh-CN" dirty="0"/>
              <a:t>question</a:t>
            </a:r>
            <a:r>
              <a:rPr kumimoji="1" lang="zh-CN" altLang="en-US" dirty="0"/>
              <a:t> </a:t>
            </a:r>
            <a:r>
              <a:rPr kumimoji="1" lang="en-US" altLang="zh-CN" dirty="0"/>
              <a:t>arise:</a:t>
            </a:r>
            <a:r>
              <a:rPr kumimoji="1" lang="zh-CN" altLang="en-US" dirty="0"/>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Can we find some solutions</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to</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b="1" i="1" dirty="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efficiently</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learn</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a</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FM</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dirty="0">
                <a:ln w="18415" cmpd="sng">
                  <a:solidFill>
                    <a:srgbClr val="FFFFFF"/>
                  </a:solidFill>
                  <a:prstDash val="solid"/>
                </a:ln>
                <a:solidFill>
                  <a:srgbClr val="FFFFFF"/>
                </a:solidFill>
                <a:effectLst>
                  <a:outerShdw blurRad="63500" dir="3600000" algn="tl" rotWithShape="0">
                    <a:srgbClr val="000000">
                      <a:alpha val="70000"/>
                    </a:srgbClr>
                  </a:outerShdw>
                </a:effectLst>
              </a:rPr>
              <a:t>model</a:t>
            </a:r>
            <a:r>
              <a:rPr lang="zh-CN" altLang="en-US" sz="12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1200" b="1" i="1" dirty="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without</a:t>
            </a:r>
            <a:r>
              <a:rPr lang="zh-CN" altLang="en-US" sz="1200" b="1" i="1" dirty="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 </a:t>
            </a:r>
            <a:r>
              <a:rPr lang="en-US" altLang="zh-CN" sz="1200" b="1" i="1" dirty="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sampling?</a:t>
            </a:r>
            <a:endParaRPr kumimoji="1" lang="zh-CN" altLang="en-US" dirty="0"/>
          </a:p>
          <a:p>
            <a:endParaRPr kumimoji="1" lang="en" altLang="zh-CN" dirty="0"/>
          </a:p>
        </p:txBody>
      </p:sp>
      <p:sp>
        <p:nvSpPr>
          <p:cNvPr id="4" name="幻灯片编号占位符 3"/>
          <p:cNvSpPr>
            <a:spLocks noGrp="1"/>
          </p:cNvSpPr>
          <p:nvPr>
            <p:ph type="sldNum" sz="quarter" idx="10"/>
          </p:nvPr>
        </p:nvSpPr>
        <p:spPr/>
        <p:txBody>
          <a:bodyPr/>
          <a:lstStyle/>
          <a:p>
            <a:fld id="{580CC43A-5257-4B39-A7C8-D8270B33248A}" type="slidenum">
              <a:rPr lang="zh-CN" altLang="en-US" smtClean="0"/>
              <a:t>6</a:t>
            </a:fld>
            <a:endParaRPr lang="zh-CN" altLang="en-US"/>
          </a:p>
        </p:txBody>
      </p:sp>
    </p:spTree>
    <p:extLst>
      <p:ext uri="{BB962C8B-B14F-4D97-AF65-F5344CB8AC3E}">
        <p14:creationId xmlns:p14="http://schemas.microsoft.com/office/powerpoint/2010/main" val="31099682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the difficulty in applying non-sampling strategy lies in the expensive computational cost.</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For implicit data, the observed interactions are rather limited, and non-observed examples are of a much larger scale. A commonly used non-sampling loss is as follows [22], which associates a confidence to each prediction in the implicit feedback matrix</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loss,</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the whole complexity of computing the loss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generally </a:t>
            </a:r>
            <a:r>
              <a:rPr lang="en" altLang="zh-CN" sz="1200" kern="1200" dirty="0" err="1">
                <a:solidFill>
                  <a:schemeClr val="tx1"/>
                </a:solidFill>
                <a:effectLst/>
                <a:latin typeface="+mn-lt"/>
                <a:ea typeface="+mn-ea"/>
                <a:cs typeface="+mn-cs"/>
              </a:rPr>
              <a:t>una</a:t>
            </a:r>
            <a:r>
              <a:rPr lang="en-US" altLang="zh-CN" sz="1200" kern="1200" dirty="0" err="1">
                <a:solidFill>
                  <a:schemeClr val="tx1"/>
                </a:solidFill>
                <a:effectLst/>
                <a:latin typeface="+mn-lt"/>
                <a:ea typeface="+mn-ea"/>
                <a:cs typeface="+mn-cs"/>
              </a:rPr>
              <a:t>ff</a:t>
            </a:r>
            <a:r>
              <a:rPr lang="en" altLang="zh-CN" sz="1200" kern="1200" dirty="0" err="1">
                <a:solidFill>
                  <a:schemeClr val="tx1"/>
                </a:solidFill>
                <a:effectLst/>
                <a:latin typeface="+mn-lt"/>
                <a:ea typeface="+mn-ea"/>
                <a:cs typeface="+mn-cs"/>
              </a:rPr>
              <a:t>ordable</a:t>
            </a:r>
            <a:r>
              <a:rPr lang="en" altLang="zh-CN" sz="1200" kern="1200" dirty="0">
                <a:solidFill>
                  <a:schemeClr val="tx1"/>
                </a:solidFill>
                <a:effectLst/>
                <a:latin typeface="+mn-lt"/>
                <a:ea typeface="+mn-ea"/>
                <a:cs typeface="+mn-cs"/>
              </a:rPr>
              <a:t> — O((m + n)|U||</a:t>
            </a:r>
            <a:r>
              <a:rPr lang="en" altLang="zh-CN" sz="1200" kern="1200" dirty="0" err="1">
                <a:solidFill>
                  <a:schemeClr val="tx1"/>
                </a:solidFill>
                <a:effectLst/>
                <a:latin typeface="+mn-lt"/>
                <a:ea typeface="+mn-ea"/>
                <a:cs typeface="+mn-cs"/>
              </a:rPr>
              <a:t>V|d</a:t>
            </a:r>
            <a:r>
              <a:rPr lang="en" altLang="zh-CN" sz="1200" kern="1200" dirty="0">
                <a:solidFill>
                  <a:schemeClr val="tx1"/>
                </a:solidFill>
                <a:effectLst/>
                <a:latin typeface="+mn-lt"/>
                <a:ea typeface="+mn-ea"/>
                <a:cs typeface="+mn-cs"/>
              </a:rPr>
              <a:t>), because |U||V| can easily reach billion level or even higher in real life.</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7</a:t>
            </a:fld>
            <a:endParaRPr kumimoji="1" lang="zh-CN" altLang="en-US"/>
          </a:p>
        </p:txBody>
      </p:sp>
    </p:spTree>
    <p:extLst>
      <p:ext uri="{BB962C8B-B14F-4D97-AF65-F5344CB8AC3E}">
        <p14:creationId xmlns:p14="http://schemas.microsoft.com/office/powerpoint/2010/main" val="1389565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To address the inefficiency issue of non-sampling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learning,</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several methods have been </a:t>
            </a:r>
            <a:r>
              <a:rPr lang="en-US" altLang="zh-CN" sz="1200" kern="1200" dirty="0">
                <a:solidFill>
                  <a:schemeClr val="tx1"/>
                </a:solidFill>
                <a:effectLst/>
                <a:latin typeface="+mn-lt"/>
                <a:ea typeface="+mn-ea"/>
                <a:cs typeface="+mn-cs"/>
              </a:rPr>
              <a:t>studied.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previous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our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have</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derive</a:t>
            </a:r>
            <a:r>
              <a:rPr lang="en-US" altLang="zh-CN" sz="1200" kern="1200" dirty="0">
                <a:solidFill>
                  <a:schemeClr val="tx1"/>
                </a:solidFill>
                <a:effectLst/>
                <a:latin typeface="+mn-lt"/>
                <a:ea typeface="+mn-ea"/>
                <a:cs typeface="+mn-cs"/>
              </a:rPr>
              <a:t>d</a:t>
            </a:r>
            <a:r>
              <a:rPr lang="en" altLang="zh-CN" sz="1200" kern="1200" dirty="0">
                <a:solidFill>
                  <a:schemeClr val="tx1"/>
                </a:solidFill>
                <a:effectLst/>
                <a:latin typeface="+mn-lt"/>
                <a:ea typeface="+mn-ea"/>
                <a:cs typeface="+mn-cs"/>
              </a:rPr>
              <a:t> an e</a:t>
            </a:r>
            <a:r>
              <a:rPr lang="en-US" altLang="zh-CN" sz="1200" kern="1200" dirty="0" err="1">
                <a:solidFill>
                  <a:schemeClr val="tx1"/>
                </a:solidFill>
                <a:effectLst/>
                <a:latin typeface="+mn-lt"/>
                <a:ea typeface="+mn-ea"/>
                <a:cs typeface="+mn-cs"/>
              </a:rPr>
              <a:t>ffi</a:t>
            </a:r>
            <a:r>
              <a:rPr lang="en" altLang="zh-CN" sz="1200" kern="1200" dirty="0" err="1">
                <a:solidFill>
                  <a:schemeClr val="tx1"/>
                </a:solidFill>
                <a:effectLst/>
                <a:latin typeface="+mn-lt"/>
                <a:ea typeface="+mn-ea"/>
                <a:cs typeface="+mn-cs"/>
              </a:rPr>
              <a:t>cient</a:t>
            </a:r>
            <a:r>
              <a:rPr lang="en" altLang="zh-CN" sz="1200" kern="1200" dirty="0">
                <a:solidFill>
                  <a:schemeClr val="tx1"/>
                </a:solidFill>
                <a:effectLst/>
                <a:latin typeface="+mn-lt"/>
                <a:ea typeface="+mn-ea"/>
                <a:cs typeface="+mn-cs"/>
              </a:rPr>
              <a:t> loss for </a:t>
            </a:r>
            <a:r>
              <a:rPr lang="en-US" altLang="zh-CN" sz="1200" kern="1200" dirty="0">
                <a:solidFill>
                  <a:schemeClr val="tx1"/>
                </a:solidFill>
                <a:effectLst/>
                <a:latin typeface="+mn-lt"/>
                <a:ea typeface="+mn-ea"/>
                <a:cs typeface="+mn-cs"/>
              </a:rPr>
              <a:t>Matrix</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Factorization,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proved,</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A</a:t>
            </a:r>
            <a:r>
              <a:rPr lang="en-US" altLang="zh-CN" sz="1200" kern="1200" dirty="0">
                <a:solidFill>
                  <a:schemeClr val="tx1"/>
                </a:solidFill>
                <a:effectLst/>
                <a:latin typeface="+mn-lt"/>
                <a:ea typeface="+mn-ea"/>
                <a:cs typeface="+mn-cs"/>
              </a:rPr>
              <a: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right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part,</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The complexity 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new</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loss</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reduced by several magnitudes. The proof of this theorem can be made by reformulating the expensive loss over all negative instances using a partition and a decouple operation</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you</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detailed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our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previous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paper.</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8</a:t>
            </a:fld>
            <a:endParaRPr kumimoji="1" lang="zh-CN" altLang="en-US"/>
          </a:p>
        </p:txBody>
      </p:sp>
    </p:spTree>
    <p:extLst>
      <p:ext uri="{BB962C8B-B14F-4D97-AF65-F5344CB8AC3E}">
        <p14:creationId xmlns:p14="http://schemas.microsoft.com/office/powerpoint/2010/main" val="1515468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Back</a:t>
            </a:r>
            <a:r>
              <a:rPr kumimoji="1" lang="zh-CN" altLang="en-US" dirty="0"/>
              <a:t> </a:t>
            </a:r>
            <a:r>
              <a:rPr kumimoji="1" lang="en-US" altLang="zh-CN" dirty="0"/>
              <a:t>to</a:t>
            </a:r>
            <a:r>
              <a:rPr kumimoji="1" lang="zh-CN" altLang="en-US" dirty="0"/>
              <a:t> </a:t>
            </a:r>
            <a:r>
              <a:rPr kumimoji="1" lang="en-US" altLang="zh-CN" dirty="0"/>
              <a:t>this</a:t>
            </a:r>
            <a:r>
              <a:rPr kumimoji="1" lang="zh-CN" altLang="en-US" dirty="0"/>
              <a:t> </a:t>
            </a:r>
            <a:r>
              <a:rPr kumimoji="1" lang="en-US" altLang="zh-CN" dirty="0"/>
              <a:t>paper,</a:t>
            </a:r>
            <a:r>
              <a:rPr kumimoji="1" lang="zh-CN" altLang="en-US" dirty="0"/>
              <a:t> </a:t>
            </a:r>
            <a:r>
              <a:rPr kumimoji="1" lang="en-US" altLang="zh-CN" dirty="0"/>
              <a:t>different</a:t>
            </a:r>
            <a:r>
              <a:rPr kumimoji="1" lang="zh-CN" altLang="en-US" dirty="0"/>
              <a:t> </a:t>
            </a:r>
            <a:r>
              <a:rPr kumimoji="1" lang="en-US" altLang="zh-CN" dirty="0"/>
              <a:t>from</a:t>
            </a:r>
            <a:r>
              <a:rPr kumimoji="1" lang="zh-CN" altLang="en-US" dirty="0"/>
              <a:t> </a:t>
            </a:r>
            <a:r>
              <a:rPr kumimoji="1" lang="en-US" altLang="zh-CN" dirty="0"/>
              <a:t>previous</a:t>
            </a:r>
            <a:r>
              <a:rPr kumimoji="1" lang="zh-CN" altLang="en-US" dirty="0"/>
              <a:t> </a:t>
            </a:r>
            <a:r>
              <a:rPr kumimoji="1" lang="en-US" altLang="zh-CN" dirty="0"/>
              <a:t>work,</a:t>
            </a:r>
            <a:r>
              <a:rPr kumimoji="1" lang="zh-CN" altLang="en-US" dirty="0"/>
              <a:t> </a:t>
            </a:r>
            <a:r>
              <a:rPr kumimoji="1" lang="en-US" altLang="zh-CN" dirty="0"/>
              <a:t>we</a:t>
            </a:r>
            <a:r>
              <a:rPr kumimoji="1" lang="zh-CN" altLang="en-US" dirty="0"/>
              <a:t> </a:t>
            </a:r>
            <a:r>
              <a:rPr kumimoji="1" lang="en-US" altLang="zh-CN" dirty="0"/>
              <a:t>propose</a:t>
            </a:r>
            <a:r>
              <a:rPr kumimoji="1" lang="zh-CN" altLang="en-US" dirty="0"/>
              <a:t> </a:t>
            </a:r>
            <a:r>
              <a:rPr kumimoji="1" lang="en-US" altLang="zh-CN" dirty="0"/>
              <a:t>to</a:t>
            </a:r>
            <a:r>
              <a:rPr kumimoji="1" lang="zh-CN" altLang="en-US" dirty="0"/>
              <a:t> </a:t>
            </a:r>
            <a:r>
              <a:rPr kumimoji="1" lang="en" altLang="zh-CN" dirty="0"/>
              <a:t>e</a:t>
            </a:r>
            <a:r>
              <a:rPr kumimoji="1" lang="en-US" altLang="zh-CN" dirty="0" err="1"/>
              <a:t>ffi</a:t>
            </a:r>
            <a:r>
              <a:rPr kumimoji="1" lang="en" altLang="zh-CN" dirty="0" err="1"/>
              <a:t>ciently</a:t>
            </a:r>
            <a:r>
              <a:rPr kumimoji="1" lang="en" altLang="zh-CN" dirty="0"/>
              <a:t> learn FM models without negative sampling</a:t>
            </a:r>
            <a:r>
              <a:rPr kumimoji="1" lang="zh-CN" altLang="en-US" dirty="0"/>
              <a:t> </a:t>
            </a:r>
            <a:endParaRPr kumimoji="1" lang="en-US" altLang="zh-CN" dirty="0"/>
          </a:p>
          <a:p>
            <a:endParaRPr kumimoji="1" lang="en-US" altLang="zh-CN" dirty="0"/>
          </a:p>
          <a:p>
            <a:endParaRPr kumimoji="1" lang="en-US" altLang="zh-CN" dirty="0"/>
          </a:p>
          <a:p>
            <a:r>
              <a:rPr lang="en-US" altLang="zh-CN" sz="1200" kern="1200" dirty="0">
                <a:solidFill>
                  <a:schemeClr val="tx1"/>
                </a:solidFill>
                <a:effectLst/>
                <a:latin typeface="+mn-lt"/>
                <a:ea typeface="+mn-ea"/>
                <a:cs typeface="+mn-cs"/>
              </a:rPr>
              <a:t>This figure shows the general framework of our model. The prediction function of ENSFM follows the generalized embedding-based FM,</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endParaRPr kumimoji="1" lang="en-US" altLang="zh-CN" sz="1200" kern="1200" dirty="0">
              <a:solidFill>
                <a:schemeClr val="tx1"/>
              </a:solidFill>
              <a:effectLst/>
              <a:latin typeface="+mn-lt"/>
              <a:ea typeface="+mn-ea"/>
              <a:cs typeface="+mn-cs"/>
            </a:endParaRPr>
          </a:p>
          <a:p>
            <a:endParaRPr kumimoji="1" lang="en-US" altLang="zh-CN" sz="1200" kern="1200" dirty="0">
              <a:solidFill>
                <a:schemeClr val="tx1"/>
              </a:solidFill>
              <a:effectLst/>
              <a:latin typeface="+mn-lt"/>
              <a:ea typeface="+mn-ea"/>
              <a:cs typeface="+mn-cs"/>
            </a:endParaRPr>
          </a:p>
          <a:p>
            <a:r>
              <a:rPr kumimoji="1" lang="en-US" altLang="zh-CN" dirty="0"/>
              <a:t>Through novel designs of memorization strategies, we first reformulate FM into a generalized MF framework, and then leverages the bi-linear structure of MF to achieve speedups.</a:t>
            </a:r>
          </a:p>
          <a:p>
            <a:endParaRPr kumimoji="1" lang="en-US" altLang="zh-CN" dirty="0"/>
          </a:p>
          <a:p>
            <a:endParaRPr kumimoji="1" lang="en" altLang="zh-CN" dirty="0"/>
          </a:p>
          <a:p>
            <a:r>
              <a:rPr kumimoji="1" lang="en" altLang="zh-CN" dirty="0"/>
              <a:t>We present the theoretical guarantee of our proposed Efficient Non-Sampling Factorization Machines</a:t>
            </a:r>
            <a:r>
              <a:rPr kumimoji="1" lang="en-US" altLang="zh-CN" dirty="0"/>
              <a:t>:</a:t>
            </a:r>
            <a:r>
              <a:rPr kumimoji="1" lang="zh-CN" altLang="en-US" dirty="0"/>
              <a:t> </a:t>
            </a:r>
            <a:r>
              <a:rPr kumimoji="1" lang="en-US" altLang="zh-CN" dirty="0"/>
              <a:t>which</a:t>
            </a:r>
            <a:r>
              <a:rPr kumimoji="1" lang="zh-CN" altLang="en-US" dirty="0"/>
              <a:t> </a:t>
            </a:r>
            <a:r>
              <a:rPr kumimoji="1" lang="en-US" altLang="zh-CN" dirty="0"/>
              <a:t>is:</a:t>
            </a:r>
          </a:p>
          <a:p>
            <a:endParaRPr kumimoji="1" lang="en" altLang="zh-CN" dirty="0"/>
          </a:p>
          <a:p>
            <a:r>
              <a:rPr kumimoji="1" lang="zh-CN" altLang="en" dirty="0"/>
              <a:t>添加</a:t>
            </a:r>
            <a:r>
              <a:rPr kumimoji="1" lang="zh-CN" altLang="en-US" dirty="0"/>
              <a:t>一个</a:t>
            </a:r>
            <a:r>
              <a:rPr kumimoji="1" lang="en-US" altLang="zh-CN" dirty="0"/>
              <a:t>layer</a:t>
            </a:r>
          </a:p>
          <a:p>
            <a:endParaRPr kumimoji="1" lang="en" altLang="zh-CN" dirty="0"/>
          </a:p>
          <a:p>
            <a:endParaRPr kumimoji="1" lang="zh-CN" altLang="en-US" dirty="0"/>
          </a:p>
        </p:txBody>
      </p:sp>
      <p:sp>
        <p:nvSpPr>
          <p:cNvPr id="4" name="幻灯片编号占位符 3"/>
          <p:cNvSpPr>
            <a:spLocks noGrp="1"/>
          </p:cNvSpPr>
          <p:nvPr>
            <p:ph type="sldNum" sz="quarter" idx="10"/>
          </p:nvPr>
        </p:nvSpPr>
        <p:spPr/>
        <p:txBody>
          <a:bodyPr/>
          <a:lstStyle/>
          <a:p>
            <a:fld id="{17A63633-7CF7-3045-BBC7-1978EA406640}" type="slidenum">
              <a:rPr kumimoji="1" lang="zh-CN" altLang="en-US" smtClean="0"/>
              <a:t>9</a:t>
            </a:fld>
            <a:endParaRPr kumimoji="1" lang="zh-CN" altLang="en-US"/>
          </a:p>
        </p:txBody>
      </p:sp>
    </p:spTree>
    <p:extLst>
      <p:ext uri="{BB962C8B-B14F-4D97-AF65-F5344CB8AC3E}">
        <p14:creationId xmlns:p14="http://schemas.microsoft.com/office/powerpoint/2010/main" val="10770414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735A59F0-41E6-4D49-B9D3-48D870181CC1}" type="datetime1">
              <a:rPr lang="zh-CN" altLang="en-US" smtClean="0"/>
              <a:t>2020/6/27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20131A6-5C5B-4E9A-BB9C-E899405B1C60}"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4" descr="E:\coolspace\我的酷盘\NLPCC2013\IR4.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95818" y="334963"/>
            <a:ext cx="1374775"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5" descr="E:\coolspace\我的酷盘\NLPCC2013\清华校徽.jp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700355" y="252413"/>
            <a:ext cx="1468438"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2102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77D90E2-760E-A448-8C3D-E40C8C137074}" type="datetime1">
              <a:rPr lang="zh-CN" altLang="en-US" smtClean="0"/>
              <a:t>2020/6/27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3982317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F65769F9-A40C-DF40-B1E8-52360BEF894C}" type="datetime1">
              <a:rPr lang="zh-CN" altLang="en-US" smtClean="0"/>
              <a:t>2020/6/27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2777312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00" b="1"/>
            </a:lvl1p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193007-3C38-6A43-A702-DE6462965DEA}" type="datetime1">
              <a:rPr lang="zh-CN" altLang="en-US" smtClean="0"/>
              <a:t>2020/6/27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20131A6-5C5B-4E9A-BB9C-E899405B1C60}" type="slidenum">
              <a:rPr lang="zh-CN" altLang="en-US" smtClean="0"/>
              <a:t>‹#›</a:t>
            </a:fld>
            <a:endParaRPr lang="zh-CN" altLang="en-US"/>
          </a:p>
        </p:txBody>
      </p:sp>
      <p:pic>
        <p:nvPicPr>
          <p:cNvPr id="8" name="Picture 5" descr="E:\coolspace\我的酷盘\NLPCC2013\清华校徽.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00355" y="252413"/>
            <a:ext cx="1468438"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9">
            <a:extLst>
              <a:ext uri="{FF2B5EF4-FFF2-40B4-BE49-F238E27FC236}">
                <a16:creationId xmlns:a16="http://schemas.microsoft.com/office/drawing/2014/main" id="{69A2134B-966D-4173-B91A-5D73FF070B20}"/>
              </a:ext>
            </a:extLst>
          </p:cNvPr>
          <p:cNvPicPr>
            <a:picLocks noChangeAspect="1"/>
          </p:cNvPicPr>
          <p:nvPr userDrawn="1"/>
        </p:nvPicPr>
        <p:blipFill>
          <a:blip r:embed="rId3"/>
          <a:stretch>
            <a:fillRect/>
          </a:stretch>
        </p:blipFill>
        <p:spPr>
          <a:xfrm>
            <a:off x="10198651" y="272499"/>
            <a:ext cx="1547036" cy="1450757"/>
          </a:xfrm>
          <a:prstGeom prst="rect">
            <a:avLst/>
          </a:prstGeom>
        </p:spPr>
      </p:pic>
    </p:spTree>
    <p:extLst>
      <p:ext uri="{BB962C8B-B14F-4D97-AF65-F5344CB8AC3E}">
        <p14:creationId xmlns:p14="http://schemas.microsoft.com/office/powerpoint/2010/main" val="3289637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1">
                <a:solidFill>
                  <a:schemeClr val="tx1">
                    <a:lumMod val="85000"/>
                    <a:lumOff val="15000"/>
                  </a:schemeClr>
                </a:solidFill>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F15318C-E402-1D40-8898-E934D1456575}" type="datetime1">
              <a:rPr lang="zh-CN" altLang="en-US" smtClean="0"/>
              <a:t>2020/6/27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20131A6-5C5B-4E9A-BB9C-E899405B1C60}"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152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b="1"/>
            </a:lvl1pPr>
          </a:lstStyle>
          <a:p>
            <a:r>
              <a:rPr lang="zh-CN" altLang="en-US" dirty="0"/>
              <a:t>单击此处编辑母版标题样式</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6EA236EB-4742-E84E-A34C-41B0C709585B}" type="datetime1">
              <a:rPr lang="zh-CN" altLang="en-US" smtClean="0"/>
              <a:t>2020/6/27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2514336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AE46BBC4-BEAB-014A-8F67-E2F1DD0072F6}" type="datetime1">
              <a:rPr lang="zh-CN" altLang="en-US" smtClean="0"/>
              <a:t>2020/6/27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2038102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3460B41-94CE-084D-9317-8A026CEAA234}" type="datetime1">
              <a:rPr lang="zh-CN" altLang="en-US" smtClean="0"/>
              <a:t>2020/6/27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2669703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F7A72BE-100A-8640-943F-80B600B6F2C4}" type="datetime1">
              <a:rPr lang="zh-CN" altLang="en-US" smtClean="0"/>
              <a:t>2020/6/27</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39114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8BFA80C-754E-D244-B983-066AD959E2DD}" type="datetime1">
              <a:rPr lang="zh-CN" altLang="en-US" smtClean="0"/>
              <a:t>2020/6/27</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1580510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A8195F0F-5B05-7342-8CF5-42861D7D1C4A}" type="datetime1">
              <a:rPr lang="zh-CN" altLang="en-US" smtClean="0"/>
              <a:t>2020/6/27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20131A6-5C5B-4E9A-BB9C-E899405B1C60}" type="slidenum">
              <a:rPr lang="zh-CN" altLang="en-US" smtClean="0"/>
              <a:t>‹#›</a:t>
            </a:fld>
            <a:endParaRPr lang="zh-CN" altLang="en-US"/>
          </a:p>
        </p:txBody>
      </p:sp>
    </p:spTree>
    <p:extLst>
      <p:ext uri="{BB962C8B-B14F-4D97-AF65-F5344CB8AC3E}">
        <p14:creationId xmlns:p14="http://schemas.microsoft.com/office/powerpoint/2010/main" val="1505357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672B2CA-6C69-AE43-BDFE-1AB61165B695}" type="datetime1">
              <a:rPr lang="zh-CN" altLang="en-US" smtClean="0"/>
              <a:t>2020/6/27</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20131A6-5C5B-4E9A-BB9C-E899405B1C60}"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17215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file:////var/folders/zz/166fp339269f6n6qdjjf4sf40000gn/T/com.microsoft.Word/WebArchiveCopyPasteTempFiles/cc2.png" TargetMode="External"/><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17.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tif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84797" y="2079492"/>
            <a:ext cx="11222405" cy="1831624"/>
          </a:xfrm>
        </p:spPr>
        <p:txBody>
          <a:bodyPr anchor="ctr">
            <a:normAutofit/>
          </a:bodyPr>
          <a:lstStyle/>
          <a:p>
            <a:pPr algn="ctr"/>
            <a:r>
              <a:rPr lang="en-US" altLang="zh-CN" sz="4000" dirty="0">
                <a:solidFill>
                  <a:srgbClr val="FF0000"/>
                </a:solidFill>
              </a:rPr>
              <a:t>Efficient</a:t>
            </a:r>
            <a:r>
              <a:rPr lang="en-US" altLang="zh-CN" sz="4000" dirty="0">
                <a:solidFill>
                  <a:schemeClr val="tx1"/>
                </a:solidFill>
              </a:rPr>
              <a:t> Non-Sampling Factorization Machines for </a:t>
            </a:r>
            <a:r>
              <a:rPr lang="en-US" altLang="zh-CN" sz="4000" dirty="0">
                <a:solidFill>
                  <a:srgbClr val="FF0000"/>
                </a:solidFill>
              </a:rPr>
              <a:t>Optimal </a:t>
            </a:r>
            <a:r>
              <a:rPr lang="en-US" altLang="zh-CN" sz="4000" dirty="0">
                <a:solidFill>
                  <a:schemeClr val="tx1"/>
                </a:solidFill>
              </a:rPr>
              <a:t>Context-Aware Recommendation</a:t>
            </a:r>
            <a:endParaRPr lang="en-US" altLang="zh-CN" b="1" dirty="0">
              <a:solidFill>
                <a:schemeClr val="tx1"/>
              </a:solidFill>
              <a:latin typeface="Times New Roman" panose="02020603050405020304" pitchFamily="18" charset="0"/>
              <a:cs typeface="Times New Roman" panose="02020603050405020304" pitchFamily="18" charset="0"/>
            </a:endParaRPr>
          </a:p>
        </p:txBody>
      </p:sp>
      <p:sp>
        <p:nvSpPr>
          <p:cNvPr id="5" name="幻灯片编号占位符 4"/>
          <p:cNvSpPr>
            <a:spLocks noGrp="1"/>
          </p:cNvSpPr>
          <p:nvPr>
            <p:ph type="sldNum" sz="quarter" idx="12"/>
          </p:nvPr>
        </p:nvSpPr>
        <p:spPr/>
        <p:txBody>
          <a:bodyPr/>
          <a:lstStyle/>
          <a:p>
            <a:fld id="{D20131A6-5C5B-4E9A-BB9C-E899405B1C60}" type="slidenum">
              <a:rPr lang="zh-CN" altLang="en-US" smtClean="0"/>
              <a:t>1</a:t>
            </a:fld>
            <a:endParaRPr lang="zh-CN" altLang="en-US"/>
          </a:p>
        </p:txBody>
      </p:sp>
      <p:sp>
        <p:nvSpPr>
          <p:cNvPr id="7" name="矩形 6"/>
          <p:cNvSpPr/>
          <p:nvPr/>
        </p:nvSpPr>
        <p:spPr>
          <a:xfrm>
            <a:off x="1153165" y="4435096"/>
            <a:ext cx="8356599" cy="1282402"/>
          </a:xfrm>
          <a:prstGeom prst="rect">
            <a:avLst/>
          </a:prstGeom>
        </p:spPr>
        <p:txBody>
          <a:bodyPr wrap="square">
            <a:spAutoFit/>
          </a:bodyPr>
          <a:lstStyle/>
          <a:p>
            <a:pPr algn="ctr">
              <a:lnSpc>
                <a:spcPct val="90000"/>
              </a:lnSpc>
              <a:spcBef>
                <a:spcPts val="1200"/>
              </a:spcBef>
              <a:spcAft>
                <a:spcPts val="200"/>
              </a:spcAft>
              <a:buClr>
                <a:srgbClr val="D34817"/>
              </a:buClr>
              <a:buSzPct val="100000"/>
            </a:pPr>
            <a:r>
              <a:rPr lang="en-US" altLang="zh-CN" sz="2000" b="1" spc="200" dirty="0">
                <a:solidFill>
                  <a:prstClr val="black"/>
                </a:solidFill>
                <a:latin typeface="Arial" panose="020B0604020202020204" pitchFamily="34" charset="0"/>
                <a:ea typeface="Times" charset="0"/>
                <a:cs typeface="Arial" panose="020B0604020202020204" pitchFamily="34" charset="0"/>
              </a:rPr>
              <a:t>Chong  Chen</a:t>
            </a:r>
          </a:p>
          <a:p>
            <a:pPr lvl="0" algn="ctr">
              <a:lnSpc>
                <a:spcPct val="90000"/>
              </a:lnSpc>
              <a:spcBef>
                <a:spcPts val="1200"/>
              </a:spcBef>
              <a:spcAft>
                <a:spcPts val="200"/>
              </a:spcAft>
              <a:buClr>
                <a:srgbClr val="D34817"/>
              </a:buClr>
              <a:buSzPct val="100000"/>
            </a:pPr>
            <a:r>
              <a:rPr lang="en-US" altLang="zh-CN" sz="2000" spc="200" dirty="0">
                <a:solidFill>
                  <a:prstClr val="black"/>
                </a:solidFill>
                <a:latin typeface="Arial" panose="020B0604020202020204" pitchFamily="34" charset="0"/>
                <a:ea typeface="Times" charset="0"/>
                <a:cs typeface="Arial" panose="020B0604020202020204" pitchFamily="34" charset="0"/>
              </a:rPr>
              <a:t> </a:t>
            </a:r>
            <a:r>
              <a:rPr lang="en-US" altLang="zh-CN" sz="2000" spc="200" dirty="0">
                <a:solidFill>
                  <a:prstClr val="black"/>
                </a:solidFill>
                <a:latin typeface="Arial" panose="020B0604020202020204" pitchFamily="34" charset="0"/>
                <a:cs typeface="Arial" panose="020B0604020202020204" pitchFamily="34" charset="0"/>
              </a:rPr>
              <a:t>Department of Computer Science and Technology, </a:t>
            </a:r>
          </a:p>
          <a:p>
            <a:pPr lvl="0" algn="ctr">
              <a:lnSpc>
                <a:spcPct val="90000"/>
              </a:lnSpc>
              <a:spcBef>
                <a:spcPts val="1200"/>
              </a:spcBef>
              <a:spcAft>
                <a:spcPts val="200"/>
              </a:spcAft>
              <a:buClr>
                <a:srgbClr val="D34817"/>
              </a:buClr>
              <a:buSzPct val="100000"/>
            </a:pPr>
            <a:r>
              <a:rPr lang="en-US" altLang="zh-CN" sz="2000" spc="200" dirty="0">
                <a:solidFill>
                  <a:prstClr val="black"/>
                </a:solidFill>
                <a:latin typeface="Arial" panose="020B0604020202020204" pitchFamily="34" charset="0"/>
                <a:cs typeface="Arial" panose="020B0604020202020204" pitchFamily="34" charset="0"/>
              </a:rPr>
              <a:t>Tsinghua University</a:t>
            </a:r>
          </a:p>
        </p:txBody>
      </p:sp>
      <p:sp>
        <p:nvSpPr>
          <p:cNvPr id="2" name="Rectangle 2">
            <a:extLst>
              <a:ext uri="{FF2B5EF4-FFF2-40B4-BE49-F238E27FC236}">
                <a16:creationId xmlns:a16="http://schemas.microsoft.com/office/drawing/2014/main" id="{2EAE3515-16A9-AF48-A6BF-77167246E739}"/>
              </a:ext>
            </a:extLst>
          </p:cNvPr>
          <p:cNvSpPr>
            <a:spLocks noChangeArrowheads="1"/>
          </p:cNvSpPr>
          <p:nvPr/>
        </p:nvSpPr>
        <p:spPr bwMode="auto">
          <a:xfrm>
            <a:off x="9900458" y="387853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3" descr="陈冲">
            <a:extLst>
              <a:ext uri="{FF2B5EF4-FFF2-40B4-BE49-F238E27FC236}">
                <a16:creationId xmlns:a16="http://schemas.microsoft.com/office/drawing/2014/main" id="{08A59D33-0023-A044-B77B-A1D8E0E1A05A}"/>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9467847" y="3653165"/>
            <a:ext cx="1839882" cy="2486716"/>
          </a:xfrm>
          <a:prstGeom prst="rect">
            <a:avLst/>
          </a:prstGeom>
          <a:noFill/>
          <a:extLst>
            <a:ext uri="{909E8E84-426E-40DD-AFC4-6F175D3DCCD1}">
              <a14:hiddenFill xmlns:a14="http://schemas.microsoft.com/office/drawing/2010/main">
                <a:solidFill>
                  <a:srgbClr val="FFFFFF"/>
                </a:solidFill>
              </a14:hiddenFill>
            </a:ext>
          </a:extLst>
        </p:spPr>
      </p:pic>
      <p:pic>
        <p:nvPicPr>
          <p:cNvPr id="8" name="音频 7">
            <a:hlinkClick r:id="" action="ppaction://media"/>
            <a:extLst>
              <a:ext uri="{FF2B5EF4-FFF2-40B4-BE49-F238E27FC236}">
                <a16:creationId xmlns:a16="http://schemas.microsoft.com/office/drawing/2014/main" id="{86F1A89A-D97C-CD4F-955C-ABF28947017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80400637"/>
      </p:ext>
    </p:extLst>
  </p:cSld>
  <p:clrMapOvr>
    <a:masterClrMapping/>
  </p:clrMapOvr>
  <mc:AlternateContent xmlns:mc="http://schemas.openxmlformats.org/markup-compatibility/2006" xmlns:p14="http://schemas.microsoft.com/office/powerpoint/2010/main">
    <mc:Choice Requires="p14">
      <p:transition spd="slow" p14:dur="2000" advTm="1461"/>
    </mc:Choice>
    <mc:Fallback xmlns="">
      <p:transition spd="slow" advTm="1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10</a:t>
            </a:fld>
            <a:endParaRPr kumimoji="1" lang="zh-CN" altLang="en-US" dirty="0"/>
          </a:p>
        </p:txBody>
      </p:sp>
      <p:sp>
        <p:nvSpPr>
          <p:cNvPr id="22" name="object 2"/>
          <p:cNvSpPr txBox="1">
            <a:spLocks noGrp="1"/>
          </p:cNvSpPr>
          <p:nvPr>
            <p:ph type="title"/>
          </p:nvPr>
        </p:nvSpPr>
        <p:spPr>
          <a:xfrm>
            <a:off x="1158242" y="613171"/>
            <a:ext cx="9143999" cy="628377"/>
          </a:xfrm>
          <a:prstGeom prst="rect">
            <a:avLst/>
          </a:prstGeom>
        </p:spPr>
        <p:txBody>
          <a:bodyPr vert="horz" wrap="square" lIns="0" tIns="12700" rIns="0" bIns="0" rtlCol="0" anchor="b">
            <a:spAutoFit/>
          </a:bodyPr>
          <a:lstStyle/>
          <a:p>
            <a:pPr marL="12700">
              <a:lnSpc>
                <a:spcPct val="100000"/>
              </a:lnSpc>
              <a:spcBef>
                <a:spcPts val="100"/>
              </a:spcBef>
            </a:pPr>
            <a:r>
              <a:rPr lang="en-US" altLang="zh-CN" dirty="0">
                <a:solidFill>
                  <a:schemeClr val="tx1"/>
                </a:solidFill>
              </a:rPr>
              <a:t>Proof</a:t>
            </a:r>
            <a:endParaRPr sz="3600" dirty="0">
              <a:solidFill>
                <a:schemeClr val="tx1"/>
              </a:solidFill>
              <a:latin typeface="Calibri" charset="0"/>
              <a:ea typeface="Calibri" charset="0"/>
              <a:cs typeface="Calibri" charset="0"/>
            </a:endParaRP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2" name="图片 1">
            <a:extLst>
              <a:ext uri="{FF2B5EF4-FFF2-40B4-BE49-F238E27FC236}">
                <a16:creationId xmlns:a16="http://schemas.microsoft.com/office/drawing/2014/main" id="{F314A959-F79F-7448-B271-C8020928C22B}"/>
              </a:ext>
            </a:extLst>
          </p:cNvPr>
          <p:cNvPicPr>
            <a:picLocks noChangeAspect="1"/>
          </p:cNvPicPr>
          <p:nvPr/>
        </p:nvPicPr>
        <p:blipFill>
          <a:blip r:embed="rId3"/>
          <a:stretch>
            <a:fillRect/>
          </a:stretch>
        </p:blipFill>
        <p:spPr>
          <a:xfrm>
            <a:off x="616488" y="2040267"/>
            <a:ext cx="5194808" cy="3269946"/>
          </a:xfrm>
          <a:prstGeom prst="rect">
            <a:avLst/>
          </a:prstGeom>
        </p:spPr>
      </p:pic>
      <p:pic>
        <p:nvPicPr>
          <p:cNvPr id="5" name="图片 4">
            <a:extLst>
              <a:ext uri="{FF2B5EF4-FFF2-40B4-BE49-F238E27FC236}">
                <a16:creationId xmlns:a16="http://schemas.microsoft.com/office/drawing/2014/main" id="{325554F6-2F57-084C-865D-D5EE141D9390}"/>
              </a:ext>
            </a:extLst>
          </p:cNvPr>
          <p:cNvPicPr>
            <a:picLocks noChangeAspect="1"/>
          </p:cNvPicPr>
          <p:nvPr/>
        </p:nvPicPr>
        <p:blipFill>
          <a:blip r:embed="rId4"/>
          <a:stretch>
            <a:fillRect/>
          </a:stretch>
        </p:blipFill>
        <p:spPr>
          <a:xfrm>
            <a:off x="6004158" y="3055054"/>
            <a:ext cx="5791200" cy="2832100"/>
          </a:xfrm>
          <a:prstGeom prst="rect">
            <a:avLst/>
          </a:prstGeom>
        </p:spPr>
      </p:pic>
      <p:pic>
        <p:nvPicPr>
          <p:cNvPr id="7" name="图片 6">
            <a:extLst>
              <a:ext uri="{FF2B5EF4-FFF2-40B4-BE49-F238E27FC236}">
                <a16:creationId xmlns:a16="http://schemas.microsoft.com/office/drawing/2014/main" id="{FD936207-25CD-EE40-83DE-11FD8992A315}"/>
              </a:ext>
            </a:extLst>
          </p:cNvPr>
          <p:cNvPicPr>
            <a:picLocks noChangeAspect="1"/>
          </p:cNvPicPr>
          <p:nvPr/>
        </p:nvPicPr>
        <p:blipFill>
          <a:blip r:embed="rId5"/>
          <a:stretch>
            <a:fillRect/>
          </a:stretch>
        </p:blipFill>
        <p:spPr>
          <a:xfrm>
            <a:off x="6216255" y="1954434"/>
            <a:ext cx="5367005" cy="1351474"/>
          </a:xfrm>
          <a:prstGeom prst="rect">
            <a:avLst/>
          </a:prstGeom>
        </p:spPr>
      </p:pic>
      <p:sp>
        <p:nvSpPr>
          <p:cNvPr id="8" name="矩形 7">
            <a:extLst>
              <a:ext uri="{FF2B5EF4-FFF2-40B4-BE49-F238E27FC236}">
                <a16:creationId xmlns:a16="http://schemas.microsoft.com/office/drawing/2014/main" id="{07180645-912B-D541-8D4C-E3DD526113DE}"/>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9" name="矩形 8">
            <a:extLst>
              <a:ext uri="{FF2B5EF4-FFF2-40B4-BE49-F238E27FC236}">
                <a16:creationId xmlns:a16="http://schemas.microsoft.com/office/drawing/2014/main" id="{729C3DA0-F73A-1748-9A85-D284D0B1CEB2}"/>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Tree>
    <p:extLst>
      <p:ext uri="{BB962C8B-B14F-4D97-AF65-F5344CB8AC3E}">
        <p14:creationId xmlns:p14="http://schemas.microsoft.com/office/powerpoint/2010/main" val="1359066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11</a:t>
            </a:fld>
            <a:endParaRPr kumimoji="1" lang="zh-CN" altLang="en-US" dirty="0"/>
          </a:p>
        </p:txBody>
      </p:sp>
      <p:sp>
        <p:nvSpPr>
          <p:cNvPr id="22" name="object 2"/>
          <p:cNvSpPr txBox="1">
            <a:spLocks noGrp="1"/>
          </p:cNvSpPr>
          <p:nvPr>
            <p:ph type="title"/>
          </p:nvPr>
        </p:nvSpPr>
        <p:spPr>
          <a:xfrm>
            <a:off x="1158242" y="613171"/>
            <a:ext cx="9143999" cy="628377"/>
          </a:xfrm>
          <a:prstGeom prst="rect">
            <a:avLst/>
          </a:prstGeom>
        </p:spPr>
        <p:txBody>
          <a:bodyPr vert="horz" wrap="square" lIns="0" tIns="12700" rIns="0" bIns="0" rtlCol="0" anchor="b">
            <a:spAutoFit/>
          </a:bodyPr>
          <a:lstStyle/>
          <a:p>
            <a:pPr marL="12700">
              <a:lnSpc>
                <a:spcPct val="100000"/>
              </a:lnSpc>
              <a:spcBef>
                <a:spcPts val="100"/>
              </a:spcBef>
            </a:pPr>
            <a:r>
              <a:rPr lang="en-US" altLang="zh-CN" dirty="0">
                <a:solidFill>
                  <a:schemeClr val="tx1"/>
                </a:solidFill>
              </a:rPr>
              <a:t>Proof</a:t>
            </a:r>
            <a:endParaRPr sz="3600" dirty="0">
              <a:solidFill>
                <a:schemeClr val="tx1"/>
              </a:solidFill>
              <a:latin typeface="Calibri" charset="0"/>
              <a:ea typeface="Calibri" charset="0"/>
              <a:cs typeface="Calibri" charset="0"/>
            </a:endParaRP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6" name="图片 5">
            <a:extLst>
              <a:ext uri="{FF2B5EF4-FFF2-40B4-BE49-F238E27FC236}">
                <a16:creationId xmlns:a16="http://schemas.microsoft.com/office/drawing/2014/main" id="{3AB26425-936C-0E47-9CDF-31F7C26407C2}"/>
              </a:ext>
            </a:extLst>
          </p:cNvPr>
          <p:cNvPicPr>
            <a:picLocks noChangeAspect="1"/>
          </p:cNvPicPr>
          <p:nvPr/>
        </p:nvPicPr>
        <p:blipFill>
          <a:blip r:embed="rId3"/>
          <a:stretch>
            <a:fillRect/>
          </a:stretch>
        </p:blipFill>
        <p:spPr>
          <a:xfrm>
            <a:off x="887309" y="2182294"/>
            <a:ext cx="4191000" cy="1968500"/>
          </a:xfrm>
          <a:prstGeom prst="rect">
            <a:avLst/>
          </a:prstGeom>
        </p:spPr>
      </p:pic>
      <p:pic>
        <p:nvPicPr>
          <p:cNvPr id="7" name="图片 6">
            <a:extLst>
              <a:ext uri="{FF2B5EF4-FFF2-40B4-BE49-F238E27FC236}">
                <a16:creationId xmlns:a16="http://schemas.microsoft.com/office/drawing/2014/main" id="{F70459E0-5B83-284C-A852-92ECF6E56DED}"/>
              </a:ext>
            </a:extLst>
          </p:cNvPr>
          <p:cNvPicPr>
            <a:picLocks noChangeAspect="1"/>
          </p:cNvPicPr>
          <p:nvPr/>
        </p:nvPicPr>
        <p:blipFill>
          <a:blip r:embed="rId4"/>
          <a:stretch>
            <a:fillRect/>
          </a:stretch>
        </p:blipFill>
        <p:spPr>
          <a:xfrm>
            <a:off x="5462399" y="1775030"/>
            <a:ext cx="5854700" cy="3530600"/>
          </a:xfrm>
          <a:prstGeom prst="rect">
            <a:avLst/>
          </a:prstGeom>
        </p:spPr>
      </p:pic>
      <p:pic>
        <p:nvPicPr>
          <p:cNvPr id="9" name="图片 8">
            <a:extLst>
              <a:ext uri="{FF2B5EF4-FFF2-40B4-BE49-F238E27FC236}">
                <a16:creationId xmlns:a16="http://schemas.microsoft.com/office/drawing/2014/main" id="{5DB563AF-ED32-0043-8B9C-1BAC1A1C5BBE}"/>
              </a:ext>
            </a:extLst>
          </p:cNvPr>
          <p:cNvPicPr>
            <a:picLocks noChangeAspect="1"/>
          </p:cNvPicPr>
          <p:nvPr/>
        </p:nvPicPr>
        <p:blipFill>
          <a:blip r:embed="rId5"/>
          <a:stretch>
            <a:fillRect/>
          </a:stretch>
        </p:blipFill>
        <p:spPr>
          <a:xfrm>
            <a:off x="659529" y="5167701"/>
            <a:ext cx="4670785" cy="1176157"/>
          </a:xfrm>
          <a:prstGeom prst="rect">
            <a:avLst/>
          </a:prstGeom>
        </p:spPr>
      </p:pic>
      <p:pic>
        <p:nvPicPr>
          <p:cNvPr id="2" name="图片 1">
            <a:extLst>
              <a:ext uri="{FF2B5EF4-FFF2-40B4-BE49-F238E27FC236}">
                <a16:creationId xmlns:a16="http://schemas.microsoft.com/office/drawing/2014/main" id="{E4CFC0F2-4290-944F-8A6E-0BC28AD2E1AF}"/>
              </a:ext>
            </a:extLst>
          </p:cNvPr>
          <p:cNvPicPr>
            <a:picLocks noChangeAspect="1"/>
          </p:cNvPicPr>
          <p:nvPr/>
        </p:nvPicPr>
        <p:blipFill>
          <a:blip r:embed="rId6"/>
          <a:stretch>
            <a:fillRect/>
          </a:stretch>
        </p:blipFill>
        <p:spPr>
          <a:xfrm>
            <a:off x="6173530" y="5514111"/>
            <a:ext cx="3676359" cy="448056"/>
          </a:xfrm>
          <a:prstGeom prst="rect">
            <a:avLst/>
          </a:prstGeom>
        </p:spPr>
      </p:pic>
      <p:sp>
        <p:nvSpPr>
          <p:cNvPr id="4" name="右箭头 3">
            <a:extLst>
              <a:ext uri="{FF2B5EF4-FFF2-40B4-BE49-F238E27FC236}">
                <a16:creationId xmlns:a16="http://schemas.microsoft.com/office/drawing/2014/main" id="{978A7963-1F62-C94F-B5BC-6CD023F20763}"/>
              </a:ext>
            </a:extLst>
          </p:cNvPr>
          <p:cNvSpPr/>
          <p:nvPr/>
        </p:nvSpPr>
        <p:spPr>
          <a:xfrm>
            <a:off x="5462398" y="5740788"/>
            <a:ext cx="365760" cy="1828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a:extLst>
              <a:ext uri="{FF2B5EF4-FFF2-40B4-BE49-F238E27FC236}">
                <a16:creationId xmlns:a16="http://schemas.microsoft.com/office/drawing/2014/main" id="{FB4086C4-8B37-414A-8A23-3A9C013B9C84}"/>
              </a:ext>
            </a:extLst>
          </p:cNvPr>
          <p:cNvSpPr/>
          <p:nvPr/>
        </p:nvSpPr>
        <p:spPr>
          <a:xfrm>
            <a:off x="599569" y="5290640"/>
            <a:ext cx="9372222" cy="10058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矩形 11">
            <a:extLst>
              <a:ext uri="{FF2B5EF4-FFF2-40B4-BE49-F238E27FC236}">
                <a16:creationId xmlns:a16="http://schemas.microsoft.com/office/drawing/2014/main" id="{14390D40-102A-3843-9CA0-7BBA76284AB5}"/>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13" name="矩形 12">
            <a:extLst>
              <a:ext uri="{FF2B5EF4-FFF2-40B4-BE49-F238E27FC236}">
                <a16:creationId xmlns:a16="http://schemas.microsoft.com/office/drawing/2014/main" id="{83ADC829-AD2E-7545-9C8D-9585FE358F36}"/>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Tree>
    <p:extLst>
      <p:ext uri="{BB962C8B-B14F-4D97-AF65-F5344CB8AC3E}">
        <p14:creationId xmlns:p14="http://schemas.microsoft.com/office/powerpoint/2010/main" val="225435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12</a:t>
            </a:fld>
            <a:endParaRPr kumimoji="1" lang="zh-CN" altLang="en-US" dirty="0"/>
          </a:p>
        </p:txBody>
      </p:sp>
      <p:sp>
        <p:nvSpPr>
          <p:cNvPr id="22" name="object 2"/>
          <p:cNvSpPr txBox="1">
            <a:spLocks noGrp="1"/>
          </p:cNvSpPr>
          <p:nvPr>
            <p:ph type="title"/>
          </p:nvPr>
        </p:nvSpPr>
        <p:spPr>
          <a:xfrm>
            <a:off x="1145971" y="728871"/>
            <a:ext cx="9143999" cy="566822"/>
          </a:xfrm>
          <a:prstGeom prst="rect">
            <a:avLst/>
          </a:prstGeom>
        </p:spPr>
        <p:txBody>
          <a:bodyPr vert="horz" wrap="square" lIns="0" tIns="12700" rIns="0" bIns="0" rtlCol="0" anchor="b">
            <a:spAutoFit/>
          </a:bodyPr>
          <a:lstStyle/>
          <a:p>
            <a:pPr marL="12700">
              <a:lnSpc>
                <a:spcPct val="100000"/>
              </a:lnSpc>
              <a:spcBef>
                <a:spcPts val="100"/>
              </a:spcBef>
            </a:pPr>
            <a:r>
              <a:rPr lang="en-US" altLang="zh-CN" sz="3600" dirty="0">
                <a:solidFill>
                  <a:schemeClr val="tx1"/>
                </a:solidFill>
                <a:ea typeface="Calibri" charset="0"/>
                <a:cs typeface="Calibri" charset="0"/>
              </a:rPr>
              <a:t>Efficient Mini-batch Learning Algorithm </a:t>
            </a:r>
          </a:p>
        </p:txBody>
      </p:sp>
      <p:pic>
        <p:nvPicPr>
          <p:cNvPr id="2" name="图片 1">
            <a:extLst>
              <a:ext uri="{FF2B5EF4-FFF2-40B4-BE49-F238E27FC236}">
                <a16:creationId xmlns:a16="http://schemas.microsoft.com/office/drawing/2014/main" id="{2E139C70-8F95-AE48-A7AA-FBF6C74D9DC8}"/>
              </a:ext>
            </a:extLst>
          </p:cNvPr>
          <p:cNvPicPr>
            <a:picLocks noChangeAspect="1"/>
          </p:cNvPicPr>
          <p:nvPr/>
        </p:nvPicPr>
        <p:blipFill>
          <a:blip r:embed="rId3"/>
          <a:stretch>
            <a:fillRect/>
          </a:stretch>
        </p:blipFill>
        <p:spPr>
          <a:xfrm>
            <a:off x="961326" y="1851833"/>
            <a:ext cx="5145006" cy="4326482"/>
          </a:xfrm>
          <a:prstGeom prst="rect">
            <a:avLst/>
          </a:prstGeom>
        </p:spPr>
      </p:pic>
      <p:pic>
        <p:nvPicPr>
          <p:cNvPr id="4" name="图片 3">
            <a:extLst>
              <a:ext uri="{FF2B5EF4-FFF2-40B4-BE49-F238E27FC236}">
                <a16:creationId xmlns:a16="http://schemas.microsoft.com/office/drawing/2014/main" id="{39B114B3-CB33-944E-AEDE-10B70225190E}"/>
              </a:ext>
            </a:extLst>
          </p:cNvPr>
          <p:cNvPicPr>
            <a:picLocks noChangeAspect="1"/>
          </p:cNvPicPr>
          <p:nvPr/>
        </p:nvPicPr>
        <p:blipFill>
          <a:blip r:embed="rId4"/>
          <a:stretch>
            <a:fillRect/>
          </a:stretch>
        </p:blipFill>
        <p:spPr>
          <a:xfrm>
            <a:off x="6419958" y="4017851"/>
            <a:ext cx="5613400" cy="1727200"/>
          </a:xfrm>
          <a:prstGeom prst="rect">
            <a:avLst/>
          </a:prstGeom>
        </p:spPr>
      </p:pic>
      <p:grpSp>
        <p:nvGrpSpPr>
          <p:cNvPr id="7" name="组合 6">
            <a:extLst>
              <a:ext uri="{FF2B5EF4-FFF2-40B4-BE49-F238E27FC236}">
                <a16:creationId xmlns:a16="http://schemas.microsoft.com/office/drawing/2014/main" id="{9D4D94BB-8862-E143-B6B8-833AC0788C9E}"/>
              </a:ext>
            </a:extLst>
          </p:cNvPr>
          <p:cNvGrpSpPr>
            <a:grpSpLocks noChangeAspect="1"/>
          </p:cNvGrpSpPr>
          <p:nvPr/>
        </p:nvGrpSpPr>
        <p:grpSpPr>
          <a:xfrm>
            <a:off x="6709494" y="2233535"/>
            <a:ext cx="5067941" cy="1217592"/>
            <a:chOff x="7259408" y="2365653"/>
            <a:chExt cx="4518027" cy="1085473"/>
          </a:xfrm>
        </p:grpSpPr>
        <p:pic>
          <p:nvPicPr>
            <p:cNvPr id="5" name="图片 4">
              <a:extLst>
                <a:ext uri="{FF2B5EF4-FFF2-40B4-BE49-F238E27FC236}">
                  <a16:creationId xmlns:a16="http://schemas.microsoft.com/office/drawing/2014/main" id="{D303F166-F657-AD46-A05A-320A7DBF575C}"/>
                </a:ext>
              </a:extLst>
            </p:cNvPr>
            <p:cNvPicPr>
              <a:picLocks noChangeAspect="1"/>
            </p:cNvPicPr>
            <p:nvPr/>
          </p:nvPicPr>
          <p:blipFill>
            <a:blip r:embed="rId5"/>
            <a:stretch>
              <a:fillRect/>
            </a:stretch>
          </p:blipFill>
          <p:spPr>
            <a:xfrm>
              <a:off x="7951241" y="2365653"/>
              <a:ext cx="3826194" cy="894435"/>
            </a:xfrm>
            <a:prstGeom prst="rect">
              <a:avLst/>
            </a:prstGeom>
          </p:spPr>
        </p:pic>
        <p:pic>
          <p:nvPicPr>
            <p:cNvPr id="6" name="图片 5">
              <a:extLst>
                <a:ext uri="{FF2B5EF4-FFF2-40B4-BE49-F238E27FC236}">
                  <a16:creationId xmlns:a16="http://schemas.microsoft.com/office/drawing/2014/main" id="{5D29F78B-F01A-CD40-858A-F46053926046}"/>
                </a:ext>
              </a:extLst>
            </p:cNvPr>
            <p:cNvPicPr>
              <a:picLocks noChangeAspect="1"/>
            </p:cNvPicPr>
            <p:nvPr/>
          </p:nvPicPr>
          <p:blipFill>
            <a:blip r:embed="rId6"/>
            <a:stretch>
              <a:fillRect/>
            </a:stretch>
          </p:blipFill>
          <p:spPr>
            <a:xfrm>
              <a:off x="7259408" y="2447826"/>
              <a:ext cx="1701800" cy="1003300"/>
            </a:xfrm>
            <a:prstGeom prst="rect">
              <a:avLst/>
            </a:prstGeom>
          </p:spPr>
        </p:pic>
      </p:grpSp>
      <p:sp>
        <p:nvSpPr>
          <p:cNvPr id="10" name="矩形 9">
            <a:extLst>
              <a:ext uri="{FF2B5EF4-FFF2-40B4-BE49-F238E27FC236}">
                <a16:creationId xmlns:a16="http://schemas.microsoft.com/office/drawing/2014/main" id="{E472EF75-1F9E-3E41-BD52-B04A022B3384}"/>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11" name="矩形 10">
            <a:extLst>
              <a:ext uri="{FF2B5EF4-FFF2-40B4-BE49-F238E27FC236}">
                <a16:creationId xmlns:a16="http://schemas.microsoft.com/office/drawing/2014/main" id="{0082A6BD-BB75-0C4F-AAB0-CA20E533AFA5}"/>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Tree>
    <p:extLst>
      <p:ext uri="{BB962C8B-B14F-4D97-AF65-F5344CB8AC3E}">
        <p14:creationId xmlns:p14="http://schemas.microsoft.com/office/powerpoint/2010/main" val="184344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13</a:t>
            </a:fld>
            <a:endParaRPr kumimoji="1" lang="zh-CN" altLang="en-US" dirty="0"/>
          </a:p>
        </p:txBody>
      </p:sp>
      <p:sp>
        <p:nvSpPr>
          <p:cNvPr id="22" name="object 2"/>
          <p:cNvSpPr txBox="1">
            <a:spLocks noGrp="1"/>
          </p:cNvSpPr>
          <p:nvPr>
            <p:ph type="title"/>
          </p:nvPr>
        </p:nvSpPr>
        <p:spPr>
          <a:xfrm>
            <a:off x="919703" y="764481"/>
            <a:ext cx="9143999" cy="566822"/>
          </a:xfrm>
          <a:prstGeom prst="rect">
            <a:avLst/>
          </a:prstGeom>
        </p:spPr>
        <p:txBody>
          <a:bodyPr vert="horz" wrap="square" lIns="0" tIns="12700" rIns="0" bIns="0" rtlCol="0" anchor="b">
            <a:spAutoFit/>
          </a:bodyPr>
          <a:lstStyle/>
          <a:p>
            <a:pPr marL="12700">
              <a:lnSpc>
                <a:spcPct val="100000"/>
              </a:lnSpc>
              <a:spcBef>
                <a:spcPts val="100"/>
              </a:spcBef>
            </a:pPr>
            <a:r>
              <a:rPr lang="en-US" altLang="zh-CN" sz="3600" dirty="0">
                <a:solidFill>
                  <a:schemeClr val="tx1"/>
                </a:solidFill>
                <a:ea typeface="Calibri" charset="0"/>
                <a:cs typeface="Calibri" charset="0"/>
              </a:rPr>
              <a:t>Experimental settings</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sp>
        <p:nvSpPr>
          <p:cNvPr id="8" name="object 12"/>
          <p:cNvSpPr txBox="1"/>
          <p:nvPr/>
        </p:nvSpPr>
        <p:spPr>
          <a:xfrm>
            <a:off x="34049" y="1797409"/>
            <a:ext cx="11103668" cy="5413790"/>
          </a:xfrm>
          <a:prstGeom prst="rect">
            <a:avLst/>
          </a:prstGeom>
        </p:spPr>
        <p:txBody>
          <a:bodyPr vert="horz" wrap="square" lIns="0" tIns="60325" rIns="0" bIns="0" rtlCol="0">
            <a:spAutoFit/>
          </a:bodyPr>
          <a:lstStyle/>
          <a:p>
            <a:pPr marL="1299589" lvl="2" indent="-433959">
              <a:lnSpc>
                <a:spcPct val="120000"/>
              </a:lnSpc>
              <a:buFont typeface="Wingdings" pitchFamily="2" charset="2"/>
              <a:buChar char="Ø"/>
              <a:defRPr/>
            </a:pPr>
            <a:r>
              <a:rPr lang="en-US" altLang="zh-CN" sz="2800" dirty="0">
                <a:cs typeface="Arial" charset="0"/>
              </a:rPr>
              <a:t>Datasets:</a:t>
            </a:r>
          </a:p>
          <a:p>
            <a:pPr marL="1299589" lvl="2" indent="-433959">
              <a:lnSpc>
                <a:spcPct val="120000"/>
              </a:lnSpc>
              <a:buFont typeface="Wingdings" pitchFamily="2" charset="2"/>
              <a:buChar char="Ø"/>
              <a:defRPr/>
            </a:pPr>
            <a:r>
              <a:rPr lang="en-US" altLang="zh-CN" sz="2800" dirty="0">
                <a:cs typeface="Arial" charset="0"/>
              </a:rPr>
              <a:t>Baselines:</a:t>
            </a:r>
          </a:p>
          <a:p>
            <a:pPr marL="1742025" lvl="3" indent="-433959">
              <a:lnSpc>
                <a:spcPct val="120000"/>
              </a:lnSpc>
              <a:buFont typeface="Wingdings" pitchFamily="2" charset="2"/>
              <a:buChar char="Ø"/>
              <a:defRPr/>
            </a:pPr>
            <a:r>
              <a:rPr lang="en-US" altLang="zh-CN" sz="2400" dirty="0">
                <a:cs typeface="Arial" charset="0"/>
              </a:rPr>
              <a:t>FM</a:t>
            </a:r>
            <a:r>
              <a:rPr lang="zh-CN" altLang="en-US" sz="2400" dirty="0">
                <a:cs typeface="Arial" charset="0"/>
              </a:rPr>
              <a:t> </a:t>
            </a:r>
            <a:r>
              <a:rPr lang="en-US" altLang="zh-CN" sz="2400" dirty="0">
                <a:cs typeface="Arial" charset="0"/>
              </a:rPr>
              <a:t>(ICDM</a:t>
            </a:r>
            <a:r>
              <a:rPr lang="zh-CN" altLang="en-US" sz="2400" dirty="0">
                <a:cs typeface="Arial" charset="0"/>
              </a:rPr>
              <a:t> </a:t>
            </a:r>
            <a:r>
              <a:rPr lang="en-US" altLang="zh-CN" sz="2400" dirty="0">
                <a:cs typeface="Arial" charset="0"/>
              </a:rPr>
              <a:t>10)</a:t>
            </a:r>
          </a:p>
          <a:p>
            <a:pPr marL="1742025" lvl="3" indent="-433959">
              <a:lnSpc>
                <a:spcPct val="120000"/>
              </a:lnSpc>
              <a:buFont typeface="Wingdings" pitchFamily="2" charset="2"/>
              <a:buChar char="Ø"/>
              <a:defRPr/>
            </a:pPr>
            <a:r>
              <a:rPr lang="en-US" altLang="zh-CN" sz="2400" dirty="0" err="1">
                <a:cs typeface="Arial" charset="0"/>
              </a:rPr>
              <a:t>DeepFM</a:t>
            </a:r>
            <a:r>
              <a:rPr lang="zh-CN" altLang="en-US" sz="2400" dirty="0">
                <a:cs typeface="Arial" charset="0"/>
              </a:rPr>
              <a:t> </a:t>
            </a:r>
            <a:r>
              <a:rPr lang="en-US" altLang="zh-CN" sz="2400" dirty="0">
                <a:cs typeface="Arial" charset="0"/>
              </a:rPr>
              <a:t>(IJCAI</a:t>
            </a:r>
            <a:r>
              <a:rPr lang="zh-CN" altLang="en-US" sz="2400" dirty="0">
                <a:cs typeface="Arial" charset="0"/>
              </a:rPr>
              <a:t> </a:t>
            </a:r>
            <a:r>
              <a:rPr lang="en-US" altLang="zh-CN" sz="2400" dirty="0">
                <a:cs typeface="Arial" charset="0"/>
              </a:rPr>
              <a:t>17)</a:t>
            </a:r>
          </a:p>
          <a:p>
            <a:pPr marL="1742025" lvl="3" indent="-433959">
              <a:lnSpc>
                <a:spcPct val="120000"/>
              </a:lnSpc>
              <a:buFont typeface="Wingdings" pitchFamily="2" charset="2"/>
              <a:buChar char="Ø"/>
              <a:defRPr/>
            </a:pPr>
            <a:r>
              <a:rPr lang="en-US" altLang="zh-CN" sz="2400" dirty="0">
                <a:cs typeface="Arial" charset="0"/>
              </a:rPr>
              <a:t>NFM (SIGIR</a:t>
            </a:r>
            <a:r>
              <a:rPr lang="zh-CN" altLang="en-US" sz="2400" dirty="0">
                <a:cs typeface="Arial" charset="0"/>
              </a:rPr>
              <a:t> </a:t>
            </a:r>
            <a:r>
              <a:rPr lang="en-US" altLang="zh-CN" sz="2400" dirty="0">
                <a:cs typeface="Arial" charset="0"/>
              </a:rPr>
              <a:t>17)</a:t>
            </a:r>
          </a:p>
          <a:p>
            <a:pPr marL="1742025" lvl="3" indent="-433959">
              <a:lnSpc>
                <a:spcPct val="120000"/>
              </a:lnSpc>
              <a:buFont typeface="Wingdings" pitchFamily="2" charset="2"/>
              <a:buChar char="Ø"/>
              <a:defRPr/>
            </a:pPr>
            <a:r>
              <a:rPr lang="en-US" altLang="zh-CN" sz="2400" dirty="0">
                <a:cs typeface="Arial" charset="0"/>
              </a:rPr>
              <a:t>ONCF</a:t>
            </a:r>
            <a:r>
              <a:rPr lang="zh-CN" altLang="en-US" sz="2400" dirty="0">
                <a:cs typeface="Arial" charset="0"/>
              </a:rPr>
              <a:t> </a:t>
            </a:r>
            <a:r>
              <a:rPr lang="en-US" altLang="zh-CN" sz="2400" dirty="0">
                <a:cs typeface="Arial" charset="0"/>
              </a:rPr>
              <a:t>(IJCAI</a:t>
            </a:r>
            <a:r>
              <a:rPr lang="zh-CN" altLang="en-US" sz="2400" dirty="0">
                <a:cs typeface="Arial" charset="0"/>
              </a:rPr>
              <a:t> </a:t>
            </a:r>
            <a:r>
              <a:rPr lang="en-US" altLang="zh-CN" sz="2400" dirty="0">
                <a:cs typeface="Arial" charset="0"/>
              </a:rPr>
              <a:t>18)</a:t>
            </a:r>
          </a:p>
          <a:p>
            <a:pPr marL="1742025" lvl="3" indent="-433959">
              <a:lnSpc>
                <a:spcPct val="120000"/>
              </a:lnSpc>
              <a:buFont typeface="Wingdings" pitchFamily="2" charset="2"/>
              <a:buChar char="Ø"/>
              <a:defRPr/>
            </a:pPr>
            <a:r>
              <a:rPr lang="en-US" altLang="zh-CN" sz="2400" dirty="0">
                <a:cs typeface="Arial" charset="0"/>
              </a:rPr>
              <a:t>CFM (IJCAI</a:t>
            </a:r>
            <a:r>
              <a:rPr lang="zh-CN" altLang="en-US" sz="2400" dirty="0">
                <a:cs typeface="Arial" charset="0"/>
              </a:rPr>
              <a:t> </a:t>
            </a:r>
            <a:r>
              <a:rPr lang="en-US" altLang="zh-CN" sz="2400" dirty="0">
                <a:cs typeface="Arial" charset="0"/>
              </a:rPr>
              <a:t>19)</a:t>
            </a:r>
          </a:p>
          <a:p>
            <a:pPr marL="1742025" lvl="3" indent="-433959">
              <a:lnSpc>
                <a:spcPct val="120000"/>
              </a:lnSpc>
              <a:buFont typeface="Wingdings" pitchFamily="2" charset="2"/>
              <a:buChar char="Ø"/>
              <a:defRPr/>
            </a:pPr>
            <a:r>
              <a:rPr lang="en-US" altLang="zh-CN" sz="2400" dirty="0">
                <a:cs typeface="Arial" charset="0"/>
              </a:rPr>
              <a:t>ENMF (SIGIR</a:t>
            </a:r>
            <a:r>
              <a:rPr lang="zh-CN" altLang="en-US" sz="2400" dirty="0">
                <a:cs typeface="Arial" charset="0"/>
              </a:rPr>
              <a:t> </a:t>
            </a:r>
            <a:r>
              <a:rPr lang="en-US" altLang="zh-CN" sz="2400" dirty="0">
                <a:cs typeface="Arial" charset="0"/>
              </a:rPr>
              <a:t>19)</a:t>
            </a:r>
            <a:endParaRPr lang="en-US" altLang="zh-CN" sz="2800" dirty="0">
              <a:solidFill>
                <a:srgbClr val="C00000"/>
              </a:solidFill>
              <a:cs typeface="Arial" charset="0"/>
            </a:endParaRPr>
          </a:p>
          <a:p>
            <a:pPr marL="1299589" lvl="2" indent="-433959">
              <a:lnSpc>
                <a:spcPct val="120000"/>
              </a:lnSpc>
              <a:buFont typeface="Wingdings" pitchFamily="2" charset="2"/>
              <a:buChar char="Ø"/>
              <a:defRPr/>
            </a:pPr>
            <a:r>
              <a:rPr lang="en-US" altLang="zh-CN" sz="2800" dirty="0">
                <a:cs typeface="Arial" charset="0"/>
              </a:rPr>
              <a:t>Evaluation</a:t>
            </a:r>
            <a:r>
              <a:rPr lang="zh-CN" altLang="en-US" sz="2800" dirty="0">
                <a:cs typeface="Arial" charset="0"/>
              </a:rPr>
              <a:t> </a:t>
            </a:r>
            <a:r>
              <a:rPr lang="en-US" altLang="zh-CN" sz="2800" dirty="0">
                <a:cs typeface="Arial" charset="0"/>
              </a:rPr>
              <a:t>methods:</a:t>
            </a:r>
            <a:r>
              <a:rPr lang="zh-CN" altLang="en-US" sz="2800" dirty="0">
                <a:cs typeface="Arial" charset="0"/>
              </a:rPr>
              <a:t> </a:t>
            </a:r>
            <a:r>
              <a:rPr lang="en-US" altLang="zh-CN" sz="2800" dirty="0">
                <a:cs typeface="Arial" charset="0"/>
              </a:rPr>
              <a:t>HR@K,</a:t>
            </a:r>
            <a:r>
              <a:rPr lang="zh-CN" altLang="en-US" sz="2800" dirty="0">
                <a:cs typeface="Arial" charset="0"/>
              </a:rPr>
              <a:t> </a:t>
            </a:r>
            <a:r>
              <a:rPr lang="en-US" altLang="zh-CN" sz="2800" dirty="0">
                <a:cs typeface="Arial" charset="0"/>
              </a:rPr>
              <a:t>NDCG@K,</a:t>
            </a:r>
            <a:r>
              <a:rPr lang="zh-CN" altLang="en-US" sz="2800" dirty="0">
                <a:cs typeface="Arial" charset="0"/>
              </a:rPr>
              <a:t> </a:t>
            </a:r>
            <a:r>
              <a:rPr lang="en-US" altLang="zh-CN" sz="2800" dirty="0">
                <a:cs typeface="Arial" charset="0"/>
              </a:rPr>
              <a:t>K=5,</a:t>
            </a:r>
            <a:r>
              <a:rPr lang="zh-CN" altLang="en-US" sz="2800" dirty="0">
                <a:cs typeface="Arial" charset="0"/>
              </a:rPr>
              <a:t> </a:t>
            </a:r>
            <a:r>
              <a:rPr lang="en-US" altLang="zh-CN" sz="2800" dirty="0">
                <a:cs typeface="Arial" charset="0"/>
              </a:rPr>
              <a:t>10,</a:t>
            </a:r>
            <a:r>
              <a:rPr lang="zh-CN" altLang="en-US" sz="2800" dirty="0">
                <a:cs typeface="Arial" charset="0"/>
              </a:rPr>
              <a:t> </a:t>
            </a:r>
            <a:r>
              <a:rPr lang="en-US" altLang="zh-CN" sz="2800" dirty="0">
                <a:cs typeface="Arial" charset="0"/>
              </a:rPr>
              <a:t>20</a:t>
            </a:r>
          </a:p>
          <a:p>
            <a:pPr marL="777875" indent="-292100">
              <a:lnSpc>
                <a:spcPct val="120000"/>
              </a:lnSpc>
              <a:buClr>
                <a:srgbClr val="DE5C1C"/>
              </a:buClr>
              <a:buSzPct val="75000"/>
              <a:buFont typeface="Arial"/>
              <a:buChar char="–"/>
              <a:tabLst>
                <a:tab pos="777875" algn="l"/>
                <a:tab pos="778510" algn="l"/>
              </a:tabLst>
            </a:pPr>
            <a:endParaRPr lang="en-US" altLang="zh-CN" sz="3200" spc="-50" dirty="0">
              <a:solidFill>
                <a:schemeClr val="tx1">
                  <a:lumMod val="75000"/>
                  <a:lumOff val="25000"/>
                </a:schemeClr>
              </a:solidFill>
              <a:ea typeface=""/>
              <a:cs typeface="Microsoft YaHei"/>
            </a:endParaRPr>
          </a:p>
          <a:p>
            <a:pPr marL="12700">
              <a:lnSpc>
                <a:spcPct val="120000"/>
              </a:lnSpc>
            </a:pPr>
            <a:endParaRPr sz="3200" dirty="0">
              <a:solidFill>
                <a:schemeClr val="tx1">
                  <a:lumMod val="75000"/>
                  <a:lumOff val="25000"/>
                </a:schemeClr>
              </a:solidFill>
              <a:cs typeface="Microsoft YaHei"/>
            </a:endParaRPr>
          </a:p>
        </p:txBody>
      </p:sp>
      <p:pic>
        <p:nvPicPr>
          <p:cNvPr id="9" name="图片 8">
            <a:extLst>
              <a:ext uri="{FF2B5EF4-FFF2-40B4-BE49-F238E27FC236}">
                <a16:creationId xmlns:a16="http://schemas.microsoft.com/office/drawing/2014/main" id="{E1A11C82-494E-0E41-BA12-B2A616687A08}"/>
              </a:ext>
            </a:extLst>
          </p:cNvPr>
          <p:cNvPicPr>
            <a:picLocks noChangeAspect="1"/>
          </p:cNvPicPr>
          <p:nvPr/>
        </p:nvPicPr>
        <p:blipFill>
          <a:blip r:embed="rId3"/>
          <a:stretch>
            <a:fillRect/>
          </a:stretch>
        </p:blipFill>
        <p:spPr>
          <a:xfrm>
            <a:off x="17670188" y="9153653"/>
            <a:ext cx="7315200" cy="1573458"/>
          </a:xfrm>
          <a:prstGeom prst="rect">
            <a:avLst/>
          </a:prstGeom>
        </p:spPr>
      </p:pic>
      <p:pic>
        <p:nvPicPr>
          <p:cNvPr id="2" name="图片 1">
            <a:extLst>
              <a:ext uri="{FF2B5EF4-FFF2-40B4-BE49-F238E27FC236}">
                <a16:creationId xmlns:a16="http://schemas.microsoft.com/office/drawing/2014/main" id="{6082CDD0-9E2A-BD42-8D55-023606015009}"/>
              </a:ext>
            </a:extLst>
          </p:cNvPr>
          <p:cNvPicPr>
            <a:picLocks noChangeAspect="1"/>
          </p:cNvPicPr>
          <p:nvPr/>
        </p:nvPicPr>
        <p:blipFill>
          <a:blip r:embed="rId4"/>
          <a:stretch>
            <a:fillRect/>
          </a:stretch>
        </p:blipFill>
        <p:spPr>
          <a:xfrm>
            <a:off x="4897049" y="2159718"/>
            <a:ext cx="6240668" cy="1653157"/>
          </a:xfrm>
          <a:prstGeom prst="rect">
            <a:avLst/>
          </a:prstGeom>
        </p:spPr>
      </p:pic>
      <p:sp>
        <p:nvSpPr>
          <p:cNvPr id="10" name="矩形 9">
            <a:extLst>
              <a:ext uri="{FF2B5EF4-FFF2-40B4-BE49-F238E27FC236}">
                <a16:creationId xmlns:a16="http://schemas.microsoft.com/office/drawing/2014/main" id="{8DD9208F-65C2-CE4B-A5CE-A48329E76771}"/>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11" name="矩形 10">
            <a:extLst>
              <a:ext uri="{FF2B5EF4-FFF2-40B4-BE49-F238E27FC236}">
                <a16:creationId xmlns:a16="http://schemas.microsoft.com/office/drawing/2014/main" id="{3821CD11-A20B-1E49-A1ED-583339ACA24A}"/>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
        <p:nvSpPr>
          <p:cNvPr id="4" name="矩形 3">
            <a:extLst>
              <a:ext uri="{FF2B5EF4-FFF2-40B4-BE49-F238E27FC236}">
                <a16:creationId xmlns:a16="http://schemas.microsoft.com/office/drawing/2014/main" id="{8FDEF1D6-159B-3048-B65C-BFF9DFC973D9}"/>
              </a:ext>
            </a:extLst>
          </p:cNvPr>
          <p:cNvSpPr/>
          <p:nvPr/>
        </p:nvSpPr>
        <p:spPr>
          <a:xfrm>
            <a:off x="4897049" y="2810933"/>
            <a:ext cx="5950881" cy="4949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76BBDF8C-6118-6141-ADB9-6C5892B3F780}"/>
              </a:ext>
            </a:extLst>
          </p:cNvPr>
          <p:cNvSpPr/>
          <p:nvPr/>
        </p:nvSpPr>
        <p:spPr>
          <a:xfrm>
            <a:off x="3606801" y="4814735"/>
            <a:ext cx="91440" cy="9144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 name="肘形连接符 12">
            <a:extLst>
              <a:ext uri="{FF2B5EF4-FFF2-40B4-BE49-F238E27FC236}">
                <a16:creationId xmlns:a16="http://schemas.microsoft.com/office/drawing/2014/main" id="{BB3A1229-CD9D-8D4E-B800-3E33C17C2AF1}"/>
              </a:ext>
            </a:extLst>
          </p:cNvPr>
          <p:cNvCxnSpPr>
            <a:cxnSpLocks/>
            <a:stCxn id="4" idx="1"/>
            <a:endCxn id="7" idx="5"/>
          </p:cNvCxnSpPr>
          <p:nvPr/>
        </p:nvCxnSpPr>
        <p:spPr>
          <a:xfrm rot="10800000" flipV="1">
            <a:off x="3684851" y="3058420"/>
            <a:ext cx="1212199" cy="1834363"/>
          </a:xfrm>
          <a:prstGeom prst="bentConnector4">
            <a:avLst>
              <a:gd name="adj1" fmla="val 49448"/>
              <a:gd name="adj2" fmla="val 100268"/>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8024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14</a:t>
            </a:fld>
            <a:endParaRPr kumimoji="1" lang="zh-CN" altLang="en-US" dirty="0"/>
          </a:p>
        </p:txBody>
      </p:sp>
      <p:sp>
        <p:nvSpPr>
          <p:cNvPr id="22" name="object 2"/>
          <p:cNvSpPr txBox="1">
            <a:spLocks noGrp="1"/>
          </p:cNvSpPr>
          <p:nvPr>
            <p:ph type="title"/>
          </p:nvPr>
        </p:nvSpPr>
        <p:spPr>
          <a:xfrm>
            <a:off x="891542" y="344382"/>
            <a:ext cx="9143999" cy="566822"/>
          </a:xfrm>
          <a:prstGeom prst="rect">
            <a:avLst/>
          </a:prstGeom>
        </p:spPr>
        <p:txBody>
          <a:bodyPr vert="horz" wrap="square" lIns="0" tIns="12700" rIns="0" bIns="0" rtlCol="0" anchor="b">
            <a:spAutoFit/>
          </a:bodyPr>
          <a:lstStyle/>
          <a:p>
            <a:pPr marL="12700">
              <a:lnSpc>
                <a:spcPct val="100000"/>
              </a:lnSpc>
              <a:spcBef>
                <a:spcPts val="100"/>
              </a:spcBef>
            </a:pPr>
            <a:r>
              <a:rPr lang="en-US" altLang="zh-CN" sz="3600" dirty="0">
                <a:solidFill>
                  <a:schemeClr val="tx1"/>
                </a:solidFill>
                <a:ea typeface="Calibri" charset="0"/>
                <a:cs typeface="Calibri" charset="0"/>
              </a:rPr>
              <a:t>Model Comparisons </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7" name="图片 6">
            <a:extLst>
              <a:ext uri="{FF2B5EF4-FFF2-40B4-BE49-F238E27FC236}">
                <a16:creationId xmlns:a16="http://schemas.microsoft.com/office/drawing/2014/main" id="{499DF69E-7676-FF4D-899E-8DA0FC37DE8E}"/>
              </a:ext>
            </a:extLst>
          </p:cNvPr>
          <p:cNvPicPr>
            <a:picLocks noChangeAspect="1"/>
          </p:cNvPicPr>
          <p:nvPr/>
        </p:nvPicPr>
        <p:blipFill>
          <a:blip r:embed="rId3"/>
          <a:stretch>
            <a:fillRect/>
          </a:stretch>
        </p:blipFill>
        <p:spPr>
          <a:xfrm>
            <a:off x="14992100" y="14602991"/>
            <a:ext cx="12801600" cy="9229576"/>
          </a:xfrm>
          <a:prstGeom prst="rect">
            <a:avLst/>
          </a:prstGeom>
        </p:spPr>
      </p:pic>
      <p:pic>
        <p:nvPicPr>
          <p:cNvPr id="8" name="图片 7">
            <a:extLst>
              <a:ext uri="{FF2B5EF4-FFF2-40B4-BE49-F238E27FC236}">
                <a16:creationId xmlns:a16="http://schemas.microsoft.com/office/drawing/2014/main" id="{16DBDBCE-3B1C-9145-91B7-D3CC793B7590}"/>
              </a:ext>
            </a:extLst>
          </p:cNvPr>
          <p:cNvPicPr>
            <a:picLocks noChangeAspect="1"/>
          </p:cNvPicPr>
          <p:nvPr/>
        </p:nvPicPr>
        <p:blipFill>
          <a:blip r:embed="rId3"/>
          <a:stretch>
            <a:fillRect/>
          </a:stretch>
        </p:blipFill>
        <p:spPr>
          <a:xfrm>
            <a:off x="15144500" y="14755391"/>
            <a:ext cx="12801600" cy="9229576"/>
          </a:xfrm>
          <a:prstGeom prst="rect">
            <a:avLst/>
          </a:prstGeom>
        </p:spPr>
      </p:pic>
      <p:sp>
        <p:nvSpPr>
          <p:cNvPr id="9" name="object 5">
            <a:extLst>
              <a:ext uri="{FF2B5EF4-FFF2-40B4-BE49-F238E27FC236}">
                <a16:creationId xmlns:a16="http://schemas.microsoft.com/office/drawing/2014/main" id="{D14678E5-C87A-D941-84B9-5235333B6437}"/>
              </a:ext>
            </a:extLst>
          </p:cNvPr>
          <p:cNvSpPr txBox="1"/>
          <p:nvPr/>
        </p:nvSpPr>
        <p:spPr>
          <a:xfrm>
            <a:off x="8028534" y="1805802"/>
            <a:ext cx="3845648" cy="4152419"/>
          </a:xfrm>
          <a:prstGeom prst="rect">
            <a:avLst/>
          </a:prstGeom>
        </p:spPr>
        <p:txBody>
          <a:bodyPr vert="horz" wrap="square" lIns="0" tIns="12700" rIns="0" bIns="0" rtlCol="0">
            <a:spAutoFit/>
          </a:bodyPr>
          <a:lstStyle/>
          <a:p>
            <a:pPr marL="304165" indent="-291465">
              <a:spcBef>
                <a:spcPts val="100"/>
              </a:spcBef>
              <a:buFont typeface="Arial"/>
              <a:buChar char="•"/>
              <a:tabLst>
                <a:tab pos="304165" algn="l"/>
                <a:tab pos="304800" algn="l"/>
              </a:tabLst>
            </a:pPr>
            <a:r>
              <a:rPr lang="en-US" sz="2400" spc="-15" dirty="0">
                <a:cs typeface="Microsoft YaHei"/>
              </a:rPr>
              <a:t>Performance comparison on </a:t>
            </a:r>
            <a:r>
              <a:rPr lang="en-US" altLang="zh-CN" sz="2400" spc="-15" dirty="0">
                <a:cs typeface="Microsoft YaHei"/>
              </a:rPr>
              <a:t>three</a:t>
            </a:r>
            <a:r>
              <a:rPr lang="en-US" sz="2400" spc="-15" dirty="0">
                <a:cs typeface="Microsoft YaHei"/>
              </a:rPr>
              <a:t> datasets for all methods </a:t>
            </a:r>
          </a:p>
          <a:p>
            <a:pPr marL="304165" indent="-291465">
              <a:spcBef>
                <a:spcPts val="100"/>
              </a:spcBef>
              <a:buFont typeface="Arial"/>
              <a:buChar char="•"/>
              <a:tabLst>
                <a:tab pos="304165" algn="l"/>
                <a:tab pos="304800" algn="l"/>
              </a:tabLst>
            </a:pPr>
            <a:r>
              <a:rPr lang="en-US" sz="2400" spc="-15" dirty="0">
                <a:cs typeface="Microsoft YaHei"/>
              </a:rPr>
              <a:t>Best Baselines: </a:t>
            </a:r>
          </a:p>
          <a:p>
            <a:pPr marL="761365" lvl="1" indent="-291465">
              <a:spcBef>
                <a:spcPts val="100"/>
              </a:spcBef>
              <a:buFont typeface="Arial"/>
              <a:buChar char="•"/>
              <a:tabLst>
                <a:tab pos="304165" algn="l"/>
                <a:tab pos="304800" algn="l"/>
              </a:tabLst>
            </a:pPr>
            <a:r>
              <a:rPr lang="en-US" altLang="zh-CN" sz="2400" spc="-15" dirty="0">
                <a:cs typeface="Microsoft YaHei"/>
              </a:rPr>
              <a:t>ENMF</a:t>
            </a:r>
            <a:r>
              <a:rPr lang="en-US" sz="2400" spc="-15" dirty="0">
                <a:cs typeface="Microsoft YaHei"/>
              </a:rPr>
              <a:t>:  whole-data</a:t>
            </a:r>
          </a:p>
          <a:p>
            <a:pPr marL="761365" lvl="1" indent="-291465">
              <a:spcBef>
                <a:spcPts val="100"/>
              </a:spcBef>
              <a:buFont typeface="Arial"/>
              <a:buChar char="•"/>
              <a:tabLst>
                <a:tab pos="304165" algn="l"/>
                <a:tab pos="304800" algn="l"/>
              </a:tabLst>
            </a:pPr>
            <a:r>
              <a:rPr lang="en-US" altLang="zh-CN" sz="2400" spc="-15" dirty="0">
                <a:cs typeface="Microsoft YaHei"/>
              </a:rPr>
              <a:t>CFM</a:t>
            </a:r>
            <a:r>
              <a:rPr lang="en-US" sz="2400" spc="-15" dirty="0">
                <a:cs typeface="Microsoft YaHei"/>
              </a:rPr>
              <a:t>: sampled data</a:t>
            </a:r>
          </a:p>
          <a:p>
            <a:pPr marL="304165" indent="-291465">
              <a:spcBef>
                <a:spcPts val="100"/>
              </a:spcBef>
              <a:buFont typeface="Arial"/>
              <a:buChar char="•"/>
              <a:tabLst>
                <a:tab pos="304165" algn="l"/>
                <a:tab pos="304800" algn="l"/>
              </a:tabLst>
            </a:pPr>
            <a:r>
              <a:rPr lang="en-US" sz="2400" spc="-15" dirty="0">
                <a:solidFill>
                  <a:srgbClr val="0000FF"/>
                </a:solidFill>
                <a:cs typeface="Microsoft YaHei"/>
              </a:rPr>
              <a:t>E</a:t>
            </a:r>
            <a:r>
              <a:rPr lang="en-US" altLang="zh-CN" sz="2400" spc="-15" dirty="0">
                <a:solidFill>
                  <a:srgbClr val="0000FF"/>
                </a:solidFill>
                <a:cs typeface="Microsoft YaHei"/>
              </a:rPr>
              <a:t>NSFM</a:t>
            </a:r>
            <a:endParaRPr lang="en-US" sz="2400" spc="-15" dirty="0">
              <a:solidFill>
                <a:srgbClr val="0000FF"/>
              </a:solidFill>
              <a:cs typeface="Microsoft YaHei"/>
            </a:endParaRPr>
          </a:p>
          <a:p>
            <a:pPr marL="761365" lvl="1" indent="-291465">
              <a:spcBef>
                <a:spcPts val="100"/>
              </a:spcBef>
              <a:buFont typeface="Arial"/>
              <a:buChar char="•"/>
              <a:tabLst>
                <a:tab pos="304165" algn="l"/>
                <a:tab pos="304800" algn="l"/>
              </a:tabLst>
            </a:pPr>
            <a:r>
              <a:rPr lang="en-US" sz="2400" spc="-15" dirty="0">
                <a:solidFill>
                  <a:srgbClr val="0000FF"/>
                </a:solidFill>
                <a:cs typeface="Microsoft YaHei"/>
              </a:rPr>
              <a:t>Consistently significantly outperforms the best baseline</a:t>
            </a:r>
          </a:p>
          <a:p>
            <a:pPr marL="304165" indent="-291465">
              <a:spcBef>
                <a:spcPts val="100"/>
              </a:spcBef>
              <a:buFont typeface="Arial"/>
              <a:buChar char="•"/>
              <a:tabLst>
                <a:tab pos="304165" algn="l"/>
                <a:tab pos="304800" algn="l"/>
              </a:tabLst>
            </a:pPr>
            <a:endParaRPr sz="2400" dirty="0">
              <a:cs typeface="Microsoft YaHei"/>
            </a:endParaRPr>
          </a:p>
        </p:txBody>
      </p:sp>
      <p:pic>
        <p:nvPicPr>
          <p:cNvPr id="4" name="图片 3">
            <a:extLst>
              <a:ext uri="{FF2B5EF4-FFF2-40B4-BE49-F238E27FC236}">
                <a16:creationId xmlns:a16="http://schemas.microsoft.com/office/drawing/2014/main" id="{79510FF3-1914-754A-8F63-7CB065CA6733}"/>
              </a:ext>
            </a:extLst>
          </p:cNvPr>
          <p:cNvPicPr>
            <a:picLocks noChangeAspect="1"/>
          </p:cNvPicPr>
          <p:nvPr/>
        </p:nvPicPr>
        <p:blipFill>
          <a:blip r:embed="rId4"/>
          <a:stretch>
            <a:fillRect/>
          </a:stretch>
        </p:blipFill>
        <p:spPr>
          <a:xfrm>
            <a:off x="444500" y="1062443"/>
            <a:ext cx="7315200" cy="5664545"/>
          </a:xfrm>
          <a:prstGeom prst="rect">
            <a:avLst/>
          </a:prstGeom>
        </p:spPr>
      </p:pic>
      <p:sp>
        <p:nvSpPr>
          <p:cNvPr id="2" name="矩形 1">
            <a:extLst>
              <a:ext uri="{FF2B5EF4-FFF2-40B4-BE49-F238E27FC236}">
                <a16:creationId xmlns:a16="http://schemas.microsoft.com/office/drawing/2014/main" id="{B1BC273B-22DB-4841-87F7-689D1B31908F}"/>
              </a:ext>
            </a:extLst>
          </p:cNvPr>
          <p:cNvSpPr/>
          <p:nvPr/>
        </p:nvSpPr>
        <p:spPr>
          <a:xfrm>
            <a:off x="365760" y="2638006"/>
            <a:ext cx="7315200" cy="2667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6994C5C-01D4-456D-902A-F6BF512876BB}"/>
              </a:ext>
            </a:extLst>
          </p:cNvPr>
          <p:cNvSpPr/>
          <p:nvPr/>
        </p:nvSpPr>
        <p:spPr>
          <a:xfrm>
            <a:off x="365760" y="4401151"/>
            <a:ext cx="7315200" cy="2667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33B48E05-E585-4E6B-9EA3-761CF446C276}"/>
              </a:ext>
            </a:extLst>
          </p:cNvPr>
          <p:cNvSpPr/>
          <p:nvPr/>
        </p:nvSpPr>
        <p:spPr>
          <a:xfrm>
            <a:off x="365760" y="6157431"/>
            <a:ext cx="7315200" cy="2667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896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15</a:t>
            </a:fld>
            <a:endParaRPr kumimoji="1" lang="zh-CN" altLang="en-US" dirty="0"/>
          </a:p>
        </p:txBody>
      </p:sp>
      <p:sp>
        <p:nvSpPr>
          <p:cNvPr id="22" name="object 2"/>
          <p:cNvSpPr txBox="1">
            <a:spLocks noGrp="1"/>
          </p:cNvSpPr>
          <p:nvPr>
            <p:ph type="title"/>
          </p:nvPr>
        </p:nvSpPr>
        <p:spPr>
          <a:xfrm>
            <a:off x="1178118" y="924933"/>
            <a:ext cx="9143999" cy="566822"/>
          </a:xfrm>
          <a:prstGeom prst="rect">
            <a:avLst/>
          </a:prstGeom>
        </p:spPr>
        <p:txBody>
          <a:bodyPr vert="horz" wrap="square" lIns="0" tIns="12700" rIns="0" bIns="0" rtlCol="0" anchor="b">
            <a:spAutoFit/>
          </a:bodyPr>
          <a:lstStyle/>
          <a:p>
            <a:pPr marL="12700">
              <a:lnSpc>
                <a:spcPct val="100000"/>
              </a:lnSpc>
              <a:spcBef>
                <a:spcPts val="100"/>
              </a:spcBef>
            </a:pPr>
            <a:r>
              <a:rPr lang="en-US" altLang="zh-CN" sz="3600" dirty="0">
                <a:solidFill>
                  <a:schemeClr val="tx1"/>
                </a:solidFill>
                <a:ea typeface="Calibri" charset="0"/>
                <a:cs typeface="Calibri" charset="0"/>
              </a:rPr>
              <a:t>Model Analysis</a:t>
            </a:r>
            <a:r>
              <a:rPr lang="zh-CN" altLang="en-US" sz="3600" dirty="0">
                <a:solidFill>
                  <a:schemeClr val="tx1"/>
                </a:solidFill>
                <a:ea typeface="Calibri" charset="0"/>
                <a:cs typeface="Calibri" charset="0"/>
              </a:rPr>
              <a:t> </a:t>
            </a:r>
            <a:r>
              <a:rPr lang="en-US" altLang="zh-CN" sz="3600" dirty="0">
                <a:solidFill>
                  <a:schemeClr val="tx1"/>
                </a:solidFill>
                <a:ea typeface="Calibri" charset="0"/>
                <a:cs typeface="Calibri" charset="0"/>
              </a:rPr>
              <a:t>-1</a:t>
            </a:r>
            <a:r>
              <a:rPr lang="zh-CN" altLang="en-US" sz="3600" dirty="0">
                <a:solidFill>
                  <a:schemeClr val="tx1"/>
                </a:solidFill>
                <a:ea typeface="Calibri" charset="0"/>
                <a:cs typeface="Calibri" charset="0"/>
              </a:rPr>
              <a:t> </a:t>
            </a:r>
            <a:r>
              <a:rPr lang="en-US" altLang="zh-CN" sz="3600" dirty="0">
                <a:solidFill>
                  <a:schemeClr val="tx1"/>
                </a:solidFill>
                <a:ea typeface="Calibri" charset="0"/>
                <a:cs typeface="Calibri" charset="0"/>
              </a:rPr>
              <a:t>:</a:t>
            </a:r>
            <a:r>
              <a:rPr lang="zh-CN" altLang="en-US" sz="3600" dirty="0">
                <a:solidFill>
                  <a:schemeClr val="tx1"/>
                </a:solidFill>
                <a:ea typeface="Calibri" charset="0"/>
                <a:cs typeface="Calibri" charset="0"/>
              </a:rPr>
              <a:t> </a:t>
            </a:r>
            <a:r>
              <a:rPr lang="en-US" altLang="zh-CN" sz="3600" dirty="0">
                <a:solidFill>
                  <a:schemeClr val="tx1"/>
                </a:solidFill>
                <a:ea typeface="Calibri" charset="0"/>
                <a:cs typeface="Calibri" charset="0"/>
              </a:rPr>
              <a:t>Efficiency Analysis</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4" name="图片 3">
            <a:extLst>
              <a:ext uri="{FF2B5EF4-FFF2-40B4-BE49-F238E27FC236}">
                <a16:creationId xmlns:a16="http://schemas.microsoft.com/office/drawing/2014/main" id="{D7F567BA-C028-AD4F-8532-F2C47173224F}"/>
              </a:ext>
            </a:extLst>
          </p:cNvPr>
          <p:cNvPicPr>
            <a:picLocks noChangeAspect="1"/>
          </p:cNvPicPr>
          <p:nvPr/>
        </p:nvPicPr>
        <p:blipFill>
          <a:blip r:embed="rId3"/>
          <a:stretch>
            <a:fillRect/>
          </a:stretch>
        </p:blipFill>
        <p:spPr>
          <a:xfrm>
            <a:off x="1178118" y="1848373"/>
            <a:ext cx="9023230" cy="2390699"/>
          </a:xfrm>
          <a:prstGeom prst="rect">
            <a:avLst/>
          </a:prstGeom>
        </p:spPr>
      </p:pic>
      <p:sp>
        <p:nvSpPr>
          <p:cNvPr id="7" name="矩形 6">
            <a:extLst>
              <a:ext uri="{FF2B5EF4-FFF2-40B4-BE49-F238E27FC236}">
                <a16:creationId xmlns:a16="http://schemas.microsoft.com/office/drawing/2014/main" id="{0768C3CB-B056-4140-926B-06D7C9BB24B3}"/>
              </a:ext>
            </a:extLst>
          </p:cNvPr>
          <p:cNvSpPr/>
          <p:nvPr/>
        </p:nvSpPr>
        <p:spPr>
          <a:xfrm>
            <a:off x="674788" y="4395986"/>
            <a:ext cx="6096000" cy="1692771"/>
          </a:xfrm>
          <a:prstGeom prst="rect">
            <a:avLst/>
          </a:prstGeom>
        </p:spPr>
        <p:txBody>
          <a:bodyPr>
            <a:spAutoFit/>
          </a:bodyPr>
          <a:lstStyle/>
          <a:p>
            <a:pPr algn="ctr"/>
            <a:r>
              <a:rPr lang="en" altLang="zh-CN" sz="2400" dirty="0"/>
              <a:t>Comparison of runtime</a:t>
            </a:r>
          </a:p>
          <a:p>
            <a:r>
              <a:rPr lang="en-US" altLang="zh-CN" sz="2000" dirty="0"/>
              <a:t>s</a:t>
            </a:r>
            <a:r>
              <a:rPr lang="en" altLang="zh-CN" sz="2000" dirty="0"/>
              <a:t>:second; </a:t>
            </a:r>
            <a:r>
              <a:rPr lang="en-US" altLang="zh-CN" sz="2000" dirty="0"/>
              <a:t>m: minute; h: hour; d: day</a:t>
            </a:r>
          </a:p>
          <a:p>
            <a:r>
              <a:rPr lang="en-US" altLang="zh-CN" sz="2000" dirty="0"/>
              <a:t>S: training time for a single iteration; </a:t>
            </a:r>
          </a:p>
          <a:p>
            <a:r>
              <a:rPr lang="en-US" altLang="zh-CN" sz="2000" dirty="0"/>
              <a:t>I: Overall iterations; </a:t>
            </a:r>
          </a:p>
          <a:p>
            <a:r>
              <a:rPr lang="en-US" altLang="zh-CN" sz="2000" dirty="0"/>
              <a:t>T: Total time</a:t>
            </a:r>
            <a:endParaRPr lang="en" altLang="zh-CN" sz="2000" dirty="0"/>
          </a:p>
        </p:txBody>
      </p:sp>
      <p:pic>
        <p:nvPicPr>
          <p:cNvPr id="8" name="图片 7">
            <a:extLst>
              <a:ext uri="{FF2B5EF4-FFF2-40B4-BE49-F238E27FC236}">
                <a16:creationId xmlns:a16="http://schemas.microsoft.com/office/drawing/2014/main" id="{076787F7-0282-E64C-8C31-1FE10B3FBF0A}"/>
              </a:ext>
            </a:extLst>
          </p:cNvPr>
          <p:cNvPicPr>
            <a:picLocks noChangeAspect="1"/>
          </p:cNvPicPr>
          <p:nvPr/>
        </p:nvPicPr>
        <p:blipFill>
          <a:blip r:embed="rId4"/>
          <a:stretch>
            <a:fillRect/>
          </a:stretch>
        </p:blipFill>
        <p:spPr>
          <a:xfrm>
            <a:off x="5005930" y="4239072"/>
            <a:ext cx="5842000" cy="2006600"/>
          </a:xfrm>
          <a:prstGeom prst="rect">
            <a:avLst/>
          </a:prstGeom>
        </p:spPr>
      </p:pic>
    </p:spTree>
    <p:extLst>
      <p:ext uri="{BB962C8B-B14F-4D97-AF65-F5344CB8AC3E}">
        <p14:creationId xmlns:p14="http://schemas.microsoft.com/office/powerpoint/2010/main" val="1749422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16</a:t>
            </a:fld>
            <a:endParaRPr kumimoji="1" lang="zh-CN" altLang="en-US" dirty="0"/>
          </a:p>
        </p:txBody>
      </p:sp>
      <p:sp>
        <p:nvSpPr>
          <p:cNvPr id="22" name="object 2"/>
          <p:cNvSpPr txBox="1">
            <a:spLocks noGrp="1"/>
          </p:cNvSpPr>
          <p:nvPr>
            <p:ph type="title"/>
          </p:nvPr>
        </p:nvSpPr>
        <p:spPr>
          <a:xfrm>
            <a:off x="1165412" y="796698"/>
            <a:ext cx="9136829" cy="566822"/>
          </a:xfrm>
          <a:prstGeom prst="rect">
            <a:avLst/>
          </a:prstGeom>
        </p:spPr>
        <p:txBody>
          <a:bodyPr vert="horz" wrap="square" lIns="0" tIns="12700" rIns="0" bIns="0" rtlCol="0" anchor="b">
            <a:spAutoFit/>
          </a:bodyPr>
          <a:lstStyle/>
          <a:p>
            <a:pPr marL="12700">
              <a:lnSpc>
                <a:spcPct val="100000"/>
              </a:lnSpc>
              <a:spcBef>
                <a:spcPts val="100"/>
              </a:spcBef>
            </a:pPr>
            <a:r>
              <a:rPr lang="en-US" altLang="zh-CN" sz="3600" dirty="0">
                <a:solidFill>
                  <a:schemeClr val="tx1"/>
                </a:solidFill>
                <a:ea typeface="Calibri" charset="0"/>
                <a:cs typeface="Calibri" charset="0"/>
              </a:rPr>
              <a:t>Model Analysis</a:t>
            </a:r>
            <a:r>
              <a:rPr lang="zh-CN" altLang="en-US" sz="3600" dirty="0">
                <a:solidFill>
                  <a:schemeClr val="tx1"/>
                </a:solidFill>
                <a:ea typeface="Calibri" charset="0"/>
                <a:cs typeface="Calibri" charset="0"/>
              </a:rPr>
              <a:t> </a:t>
            </a:r>
            <a:r>
              <a:rPr lang="en-US" altLang="zh-CN" sz="3600" dirty="0">
                <a:solidFill>
                  <a:schemeClr val="tx1"/>
                </a:solidFill>
                <a:ea typeface="Calibri" charset="0"/>
                <a:cs typeface="Calibri" charset="0"/>
              </a:rPr>
              <a:t>-</a:t>
            </a:r>
            <a:r>
              <a:rPr lang="zh-CN" altLang="en-US" sz="3600" dirty="0">
                <a:solidFill>
                  <a:schemeClr val="tx1"/>
                </a:solidFill>
                <a:ea typeface="Calibri" charset="0"/>
                <a:cs typeface="Calibri" charset="0"/>
              </a:rPr>
              <a:t> </a:t>
            </a:r>
            <a:r>
              <a:rPr lang="en-US" altLang="zh-CN" sz="3600" dirty="0">
                <a:solidFill>
                  <a:schemeClr val="tx1"/>
                </a:solidFill>
                <a:ea typeface="Calibri" charset="0"/>
                <a:cs typeface="Calibri" charset="0"/>
              </a:rPr>
              <a:t>2: Hyper-parameter </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5" name="图片 4">
            <a:extLst>
              <a:ext uri="{FF2B5EF4-FFF2-40B4-BE49-F238E27FC236}">
                <a16:creationId xmlns:a16="http://schemas.microsoft.com/office/drawing/2014/main" id="{C0C4BADC-6431-A64A-99F4-A1A860964CED}"/>
              </a:ext>
            </a:extLst>
          </p:cNvPr>
          <p:cNvPicPr>
            <a:picLocks noChangeAspect="1"/>
          </p:cNvPicPr>
          <p:nvPr/>
        </p:nvPicPr>
        <p:blipFill>
          <a:blip r:embed="rId3"/>
          <a:stretch>
            <a:fillRect/>
          </a:stretch>
        </p:blipFill>
        <p:spPr>
          <a:xfrm>
            <a:off x="881743" y="4077545"/>
            <a:ext cx="10548257" cy="2776872"/>
          </a:xfrm>
          <a:prstGeom prst="rect">
            <a:avLst/>
          </a:prstGeom>
          <a:solidFill>
            <a:schemeClr val="bg1"/>
          </a:solidFill>
        </p:spPr>
      </p:pic>
      <p:pic>
        <p:nvPicPr>
          <p:cNvPr id="2" name="图片 1">
            <a:extLst>
              <a:ext uri="{FF2B5EF4-FFF2-40B4-BE49-F238E27FC236}">
                <a16:creationId xmlns:a16="http://schemas.microsoft.com/office/drawing/2014/main" id="{7190A3E8-E901-0F47-A1CC-9003DF521365}"/>
              </a:ext>
            </a:extLst>
          </p:cNvPr>
          <p:cNvPicPr>
            <a:picLocks noChangeAspect="1"/>
          </p:cNvPicPr>
          <p:nvPr/>
        </p:nvPicPr>
        <p:blipFill>
          <a:blip r:embed="rId4"/>
          <a:stretch>
            <a:fillRect/>
          </a:stretch>
        </p:blipFill>
        <p:spPr>
          <a:xfrm>
            <a:off x="881743" y="1562941"/>
            <a:ext cx="10548257" cy="2776872"/>
          </a:xfrm>
          <a:prstGeom prst="rect">
            <a:avLst/>
          </a:prstGeom>
          <a:solidFill>
            <a:schemeClr val="bg1"/>
          </a:solidFill>
        </p:spPr>
      </p:pic>
    </p:spTree>
    <p:extLst>
      <p:ext uri="{BB962C8B-B14F-4D97-AF65-F5344CB8AC3E}">
        <p14:creationId xmlns:p14="http://schemas.microsoft.com/office/powerpoint/2010/main" val="513177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17</a:t>
            </a:fld>
            <a:endParaRPr kumimoji="1" lang="zh-CN" altLang="en-US" dirty="0"/>
          </a:p>
        </p:txBody>
      </p:sp>
      <p:sp>
        <p:nvSpPr>
          <p:cNvPr id="22" name="object 2"/>
          <p:cNvSpPr txBox="1">
            <a:spLocks noGrp="1"/>
          </p:cNvSpPr>
          <p:nvPr>
            <p:ph type="title"/>
          </p:nvPr>
        </p:nvSpPr>
        <p:spPr>
          <a:xfrm>
            <a:off x="1158242" y="718412"/>
            <a:ext cx="9143999" cy="689932"/>
          </a:xfrm>
          <a:prstGeom prst="rect">
            <a:avLst/>
          </a:prstGeom>
        </p:spPr>
        <p:txBody>
          <a:bodyPr vert="horz" wrap="square" lIns="0" tIns="12700" rIns="0" bIns="0" rtlCol="0" anchor="b">
            <a:spAutoFit/>
          </a:bodyPr>
          <a:lstStyle/>
          <a:p>
            <a:pPr marL="12700">
              <a:lnSpc>
                <a:spcPct val="100000"/>
              </a:lnSpc>
              <a:spcBef>
                <a:spcPts val="100"/>
              </a:spcBef>
            </a:pPr>
            <a:r>
              <a:rPr lang="en-US" altLang="zh-CN" sz="4400" dirty="0">
                <a:solidFill>
                  <a:schemeClr val="tx1"/>
                </a:solidFill>
                <a:ea typeface="Calibri" charset="0"/>
                <a:cs typeface="Calibri" charset="0"/>
              </a:rPr>
              <a:t>Conclusion</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sp>
        <p:nvSpPr>
          <p:cNvPr id="5" name="object 12"/>
          <p:cNvSpPr txBox="1"/>
          <p:nvPr/>
        </p:nvSpPr>
        <p:spPr>
          <a:xfrm>
            <a:off x="3581400" y="1814659"/>
            <a:ext cx="8165946" cy="4585230"/>
          </a:xfrm>
          <a:prstGeom prst="rect">
            <a:avLst/>
          </a:prstGeom>
        </p:spPr>
        <p:txBody>
          <a:bodyPr vert="horz" wrap="square" lIns="0" tIns="60325" rIns="0" bIns="0" rtlCol="0">
            <a:spAutoFit/>
          </a:bodyPr>
          <a:lstStyle/>
          <a:p>
            <a:pPr marL="812800" indent="-342900">
              <a:spcAft>
                <a:spcPts val="1200"/>
              </a:spcAft>
              <a:buClr>
                <a:srgbClr val="DE5C1C"/>
              </a:buClr>
              <a:buSzPct val="75000"/>
              <a:buFont typeface="Wingdings" charset="2"/>
              <a:buChar char="l"/>
              <a:tabLst>
                <a:tab pos="761365" algn="l"/>
                <a:tab pos="762635" algn="l"/>
              </a:tabLst>
            </a:pPr>
            <a:r>
              <a:rPr lang="en-US" altLang="zh-CN" sz="2400" dirty="0">
                <a:ea typeface=""/>
                <a:cs typeface="Microsoft YaHei"/>
              </a:rPr>
              <a:t>We highlight the importance of learning FM without sampling for ranking tasks, which is more effective and stable due to the consideration of all samples in each parameter update</a:t>
            </a:r>
          </a:p>
          <a:p>
            <a:pPr marL="812800" indent="-342900">
              <a:spcAft>
                <a:spcPts val="1200"/>
              </a:spcAft>
              <a:buClr>
                <a:srgbClr val="DE5C1C"/>
              </a:buClr>
              <a:buSzPct val="75000"/>
              <a:buFont typeface="Wingdings" charset="2"/>
              <a:buChar char="l"/>
              <a:tabLst>
                <a:tab pos="761365" algn="l"/>
                <a:tab pos="762635" algn="l"/>
              </a:tabLst>
            </a:pPr>
            <a:r>
              <a:rPr lang="en-US" altLang="zh-CN" sz="2400" dirty="0"/>
              <a:t>We present a novel embedding-based ENSFM framework. It complements the mainstream sampling-based context-aware models and provides an </a:t>
            </a:r>
            <a:r>
              <a:rPr lang="en-US" altLang="zh-CN" sz="2400" dirty="0">
                <a:solidFill>
                  <a:srgbClr val="FF0000"/>
                </a:solidFill>
              </a:rPr>
              <a:t>efficient</a:t>
            </a:r>
            <a:r>
              <a:rPr lang="en-US" altLang="zh-CN" sz="2400" dirty="0"/>
              <a:t>, </a:t>
            </a:r>
            <a:r>
              <a:rPr lang="en-US" altLang="zh-CN" sz="2400" dirty="0">
                <a:solidFill>
                  <a:srgbClr val="FF0000"/>
                </a:solidFill>
              </a:rPr>
              <a:t>effective</a:t>
            </a:r>
            <a:r>
              <a:rPr lang="en-US" altLang="zh-CN" sz="2400" dirty="0"/>
              <a:t>, and </a:t>
            </a:r>
            <a:r>
              <a:rPr lang="en-US" altLang="zh-CN" sz="2400" dirty="0">
                <a:solidFill>
                  <a:srgbClr val="FF0000"/>
                </a:solidFill>
              </a:rPr>
              <a:t>theoretical guaranteed </a:t>
            </a:r>
            <a:r>
              <a:rPr lang="en-US" altLang="zh-CN" sz="2400" dirty="0"/>
              <a:t>solution to improve FM. </a:t>
            </a:r>
          </a:p>
          <a:p>
            <a:pPr marL="812800" indent="-342900">
              <a:spcAft>
                <a:spcPts val="1200"/>
              </a:spcAft>
              <a:buClr>
                <a:srgbClr val="DE5C1C"/>
              </a:buClr>
              <a:buSzPct val="75000"/>
              <a:buFont typeface="Wingdings" charset="2"/>
              <a:buChar char="l"/>
              <a:tabLst>
                <a:tab pos="761365" algn="l"/>
                <a:tab pos="762635" algn="l"/>
              </a:tabLst>
            </a:pPr>
            <a:r>
              <a:rPr lang="en-US" altLang="zh-CN" sz="2400" spc="-50" dirty="0">
                <a:ea typeface=""/>
                <a:cs typeface="Microsoft YaHei"/>
              </a:rPr>
              <a:t>The model </a:t>
            </a:r>
            <a:r>
              <a:rPr lang="en-US" altLang="zh-CN" sz="2400" b="1" spc="-50" dirty="0">
                <a:solidFill>
                  <a:srgbClr val="FF0000"/>
                </a:solidFill>
                <a:ea typeface=""/>
                <a:cs typeface="Microsoft YaHei"/>
              </a:rPr>
              <a:t>consistently outperforms </a:t>
            </a:r>
            <a:r>
              <a:rPr lang="en-US" altLang="zh-CN" sz="2400" spc="-50" dirty="0">
                <a:ea typeface=""/>
                <a:cs typeface="Microsoft YaHei"/>
              </a:rPr>
              <a:t>the state-of-the-art recommendation methods on </a:t>
            </a:r>
            <a:r>
              <a:rPr lang="en-US" altLang="zh-CN" sz="2400" spc="-50" dirty="0">
                <a:solidFill>
                  <a:srgbClr val="FF0000"/>
                </a:solidFill>
                <a:ea typeface=""/>
                <a:cs typeface="Microsoft YaHei"/>
              </a:rPr>
              <a:t>both accuracy and efficiency</a:t>
            </a:r>
            <a:r>
              <a:rPr lang="en-US" altLang="zh-CN" sz="2400" spc="-50" dirty="0">
                <a:ea typeface=""/>
                <a:cs typeface="Microsoft YaHei"/>
              </a:rPr>
              <a:t>.</a:t>
            </a:r>
          </a:p>
          <a:p>
            <a:pPr marL="12700"/>
            <a:endParaRPr sz="2400" dirty="0">
              <a:cs typeface="Microsoft YaHei"/>
            </a:endParaRPr>
          </a:p>
        </p:txBody>
      </p:sp>
      <p:sp>
        <p:nvSpPr>
          <p:cNvPr id="2" name="文本框 1">
            <a:extLst>
              <a:ext uri="{FF2B5EF4-FFF2-40B4-BE49-F238E27FC236}">
                <a16:creationId xmlns:a16="http://schemas.microsoft.com/office/drawing/2014/main" id="{FFF56267-CCE9-4A96-ACC4-6734C9E74942}"/>
              </a:ext>
            </a:extLst>
          </p:cNvPr>
          <p:cNvSpPr txBox="1"/>
          <p:nvPr/>
        </p:nvSpPr>
        <p:spPr>
          <a:xfrm>
            <a:off x="1207692" y="1954359"/>
            <a:ext cx="2620007" cy="1384995"/>
          </a:xfrm>
          <a:prstGeom prst="rect">
            <a:avLst/>
          </a:prstGeom>
          <a:solidFill>
            <a:schemeClr val="accent1">
              <a:lumMod val="20000"/>
              <a:lumOff val="80000"/>
            </a:schemeClr>
          </a:solidFill>
        </p:spPr>
        <p:txBody>
          <a:bodyPr wrap="square" rtlCol="0">
            <a:spAutoFit/>
          </a:bodyPr>
          <a:lstStyle/>
          <a:p>
            <a:r>
              <a:rPr lang="en-US" altLang="zh-CN" sz="2800" dirty="0"/>
              <a:t>Effective</a:t>
            </a:r>
            <a:r>
              <a:rPr lang="zh-CN" altLang="en-US" sz="2800" dirty="0"/>
              <a:t> </a:t>
            </a:r>
            <a:r>
              <a:rPr lang="en-US" altLang="zh-CN" sz="2800" dirty="0"/>
              <a:t>non-sampling</a:t>
            </a:r>
            <a:r>
              <a:rPr lang="zh-CN" altLang="en-US" sz="2800" dirty="0"/>
              <a:t> </a:t>
            </a:r>
            <a:r>
              <a:rPr lang="en-US" altLang="zh-CN" sz="2800" dirty="0"/>
              <a:t>optimization</a:t>
            </a:r>
            <a:endParaRPr lang="zh-CN" altLang="en-US" sz="2800" dirty="0"/>
          </a:p>
        </p:txBody>
      </p:sp>
      <p:sp>
        <p:nvSpPr>
          <p:cNvPr id="7" name="文本框 6">
            <a:extLst>
              <a:ext uri="{FF2B5EF4-FFF2-40B4-BE49-F238E27FC236}">
                <a16:creationId xmlns:a16="http://schemas.microsoft.com/office/drawing/2014/main" id="{9EA2842F-E334-4266-89BE-8F348C20220E}"/>
              </a:ext>
            </a:extLst>
          </p:cNvPr>
          <p:cNvSpPr txBox="1"/>
          <p:nvPr/>
        </p:nvSpPr>
        <p:spPr>
          <a:xfrm>
            <a:off x="1207691" y="3489680"/>
            <a:ext cx="2620008" cy="954107"/>
          </a:xfrm>
          <a:prstGeom prst="rect">
            <a:avLst/>
          </a:prstGeom>
          <a:solidFill>
            <a:srgbClr val="FFFF00"/>
          </a:solidFill>
        </p:spPr>
        <p:txBody>
          <a:bodyPr wrap="square" rtlCol="0">
            <a:spAutoFit/>
          </a:bodyPr>
          <a:lstStyle/>
          <a:p>
            <a:r>
              <a:rPr lang="en-US" altLang="zh-CN" sz="2800" dirty="0"/>
              <a:t>Efficient</a:t>
            </a:r>
            <a:r>
              <a:rPr lang="zh-CN" altLang="en-US" sz="2800" dirty="0"/>
              <a:t> </a:t>
            </a:r>
            <a:r>
              <a:rPr lang="en-US" altLang="zh-CN" sz="2800" dirty="0"/>
              <a:t>model</a:t>
            </a:r>
            <a:r>
              <a:rPr lang="zh-CN" altLang="en-US" sz="2800" dirty="0"/>
              <a:t> </a:t>
            </a:r>
            <a:r>
              <a:rPr lang="en-US" altLang="zh-CN" sz="2800" dirty="0"/>
              <a:t>training</a:t>
            </a:r>
            <a:endParaRPr lang="zh-CN" altLang="en-US" sz="2800" dirty="0"/>
          </a:p>
        </p:txBody>
      </p:sp>
      <p:sp>
        <p:nvSpPr>
          <p:cNvPr id="8" name="文本框 7">
            <a:extLst>
              <a:ext uri="{FF2B5EF4-FFF2-40B4-BE49-F238E27FC236}">
                <a16:creationId xmlns:a16="http://schemas.microsoft.com/office/drawing/2014/main" id="{9D888A29-AF93-4F12-9A6B-749A0E7A18FD}"/>
              </a:ext>
            </a:extLst>
          </p:cNvPr>
          <p:cNvSpPr txBox="1"/>
          <p:nvPr/>
        </p:nvSpPr>
        <p:spPr>
          <a:xfrm>
            <a:off x="1207691" y="4774247"/>
            <a:ext cx="2620008" cy="954107"/>
          </a:xfrm>
          <a:prstGeom prst="rect">
            <a:avLst/>
          </a:prstGeom>
          <a:solidFill>
            <a:srgbClr val="92D050"/>
          </a:solidFill>
        </p:spPr>
        <p:txBody>
          <a:bodyPr wrap="square" rtlCol="0">
            <a:spAutoFit/>
          </a:bodyPr>
          <a:lstStyle/>
          <a:p>
            <a:r>
              <a:rPr lang="en-US" altLang="zh-CN" sz="2800" dirty="0"/>
              <a:t>Good performance</a:t>
            </a:r>
            <a:endParaRPr lang="zh-CN" altLang="en-US" sz="2800" dirty="0"/>
          </a:p>
        </p:txBody>
      </p:sp>
    </p:spTree>
    <p:extLst>
      <p:ext uri="{BB962C8B-B14F-4D97-AF65-F5344CB8AC3E}">
        <p14:creationId xmlns:p14="http://schemas.microsoft.com/office/powerpoint/2010/main" val="1178736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18</a:t>
            </a:fld>
            <a:endParaRPr kumimoji="1" lang="zh-CN" altLang="en-US" dirty="0"/>
          </a:p>
        </p:txBody>
      </p:sp>
      <p:sp>
        <p:nvSpPr>
          <p:cNvPr id="22" name="object 2"/>
          <p:cNvSpPr txBox="1">
            <a:spLocks noGrp="1"/>
          </p:cNvSpPr>
          <p:nvPr>
            <p:ph type="title"/>
          </p:nvPr>
        </p:nvSpPr>
        <p:spPr>
          <a:xfrm>
            <a:off x="1158242" y="718412"/>
            <a:ext cx="9143999" cy="689932"/>
          </a:xfrm>
          <a:prstGeom prst="rect">
            <a:avLst/>
          </a:prstGeom>
        </p:spPr>
        <p:txBody>
          <a:bodyPr vert="horz" wrap="square" lIns="0" tIns="12700" rIns="0" bIns="0" rtlCol="0" anchor="b">
            <a:spAutoFit/>
          </a:bodyPr>
          <a:lstStyle/>
          <a:p>
            <a:pPr marL="12700">
              <a:lnSpc>
                <a:spcPct val="100000"/>
              </a:lnSpc>
              <a:spcBef>
                <a:spcPts val="100"/>
              </a:spcBef>
            </a:pPr>
            <a:r>
              <a:rPr lang="en-US" altLang="zh-CN" sz="4400" dirty="0">
                <a:solidFill>
                  <a:schemeClr val="tx1"/>
                </a:solidFill>
                <a:ea typeface="Calibri" charset="0"/>
                <a:cs typeface="Calibri" charset="0"/>
              </a:rPr>
              <a:t>Discussion</a:t>
            </a: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sp>
        <p:nvSpPr>
          <p:cNvPr id="5" name="object 12"/>
          <p:cNvSpPr txBox="1"/>
          <p:nvPr/>
        </p:nvSpPr>
        <p:spPr>
          <a:xfrm>
            <a:off x="838200" y="1989492"/>
            <a:ext cx="10601960" cy="4369786"/>
          </a:xfrm>
          <a:prstGeom prst="rect">
            <a:avLst/>
          </a:prstGeom>
        </p:spPr>
        <p:txBody>
          <a:bodyPr vert="horz" wrap="square" lIns="0" tIns="60325" rIns="0" bIns="0" rtlCol="0">
            <a:spAutoFit/>
          </a:bodyPr>
          <a:lstStyle/>
          <a:p>
            <a:pPr marL="812800" indent="-342900">
              <a:spcAft>
                <a:spcPts val="1200"/>
              </a:spcAft>
              <a:buClr>
                <a:srgbClr val="DE5C1C"/>
              </a:buClr>
              <a:buSzPct val="75000"/>
              <a:buFont typeface="Wingdings" charset="2"/>
              <a:buChar char="l"/>
              <a:tabLst>
                <a:tab pos="761365" algn="l"/>
                <a:tab pos="762635" algn="l"/>
              </a:tabLst>
            </a:pPr>
            <a:r>
              <a:rPr lang="en-US" altLang="zh-CN" sz="2400" dirty="0">
                <a:ea typeface=""/>
                <a:cs typeface="Microsoft YaHei"/>
              </a:rPr>
              <a:t>Recently, there is a surge of interest in applying novel neural networks for recommendation tasks. </a:t>
            </a:r>
          </a:p>
          <a:p>
            <a:pPr marL="812800" indent="-342900">
              <a:spcAft>
                <a:spcPts val="1200"/>
              </a:spcAft>
              <a:buClr>
                <a:srgbClr val="DE5C1C"/>
              </a:buClr>
              <a:buSzPct val="75000"/>
              <a:buFont typeface="Wingdings" charset="2"/>
              <a:buChar char="l"/>
              <a:tabLst>
                <a:tab pos="761365" algn="l"/>
                <a:tab pos="762635" algn="l"/>
              </a:tabLst>
            </a:pPr>
            <a:r>
              <a:rPr lang="en-US" altLang="zh-CN" sz="2400" dirty="0"/>
              <a:t>More complex models do not necessarily lead to better results since they are more difficult to optimize and tune</a:t>
            </a:r>
          </a:p>
          <a:p>
            <a:pPr marL="812800" indent="-342900">
              <a:spcAft>
                <a:spcPts val="1200"/>
              </a:spcAft>
              <a:buClr>
                <a:srgbClr val="DE5C1C"/>
              </a:buClr>
              <a:buSzPct val="75000"/>
              <a:buFont typeface="Wingdings" charset="2"/>
              <a:buChar char="l"/>
              <a:tabLst>
                <a:tab pos="761365" algn="l"/>
                <a:tab pos="762635" algn="l"/>
              </a:tabLst>
            </a:pPr>
            <a:r>
              <a:rPr lang="en-US" altLang="zh-CN" sz="2400" spc="-50" dirty="0">
                <a:ea typeface=""/>
                <a:cs typeface="Microsoft YaHei"/>
              </a:rPr>
              <a:t>We</a:t>
            </a:r>
            <a:r>
              <a:rPr lang="zh-CN" altLang="en-US" sz="2400" spc="-50" dirty="0">
                <a:ea typeface=""/>
                <a:cs typeface="Microsoft YaHei"/>
              </a:rPr>
              <a:t> </a:t>
            </a:r>
            <a:r>
              <a:rPr lang="en" altLang="zh-CN" sz="2400" spc="-50" dirty="0">
                <a:solidFill>
                  <a:srgbClr val="FF0000"/>
                </a:solidFill>
                <a:ea typeface=""/>
                <a:cs typeface="Microsoft YaHei"/>
              </a:rPr>
              <a:t>empirically</a:t>
            </a:r>
            <a:r>
              <a:rPr lang="en" altLang="zh-CN" sz="2400" spc="-50" dirty="0">
                <a:ea typeface=""/>
                <a:cs typeface="Microsoft YaHei"/>
              </a:rPr>
              <a:t> shows that a proper learning method is </a:t>
            </a:r>
            <a:r>
              <a:rPr lang="en" altLang="zh-CN" sz="2400" spc="-50" dirty="0">
                <a:solidFill>
                  <a:srgbClr val="FF0000"/>
                </a:solidFill>
                <a:ea typeface=""/>
                <a:cs typeface="Microsoft YaHei"/>
              </a:rPr>
              <a:t>even</a:t>
            </a:r>
            <a:r>
              <a:rPr lang="en" altLang="zh-CN" sz="2400" spc="-50" dirty="0">
                <a:ea typeface=""/>
                <a:cs typeface="Microsoft YaHei"/>
              </a:rPr>
              <a:t> </a:t>
            </a:r>
            <a:r>
              <a:rPr lang="en" altLang="zh-CN" sz="2400" spc="-50" dirty="0">
                <a:solidFill>
                  <a:srgbClr val="FF0000"/>
                </a:solidFill>
                <a:ea typeface=""/>
                <a:cs typeface="Microsoft YaHei"/>
              </a:rPr>
              <a:t>more important</a:t>
            </a:r>
            <a:r>
              <a:rPr lang="en" altLang="zh-CN" sz="2400" spc="-50" dirty="0">
                <a:ea typeface=""/>
                <a:cs typeface="Microsoft YaHei"/>
              </a:rPr>
              <a:t> than advanced neural network structures</a:t>
            </a:r>
          </a:p>
          <a:p>
            <a:pPr marL="812800" indent="-342900">
              <a:spcAft>
                <a:spcPts val="1200"/>
              </a:spcAft>
              <a:buClr>
                <a:srgbClr val="DE5C1C"/>
              </a:buClr>
              <a:buSzPct val="75000"/>
              <a:buFont typeface="Wingdings" charset="2"/>
              <a:buChar char="l"/>
              <a:tabLst>
                <a:tab pos="761365" algn="l"/>
                <a:tab pos="762635" algn="l"/>
              </a:tabLst>
            </a:pPr>
            <a:r>
              <a:rPr lang="en-US" altLang="zh-CN" sz="2400" spc="-50" dirty="0">
                <a:ea typeface=""/>
                <a:cs typeface="Microsoft YaHei"/>
              </a:rPr>
              <a:t>we expect future research should focus more on designing models with better learning algorithms for specific tasks, rather than relying on complex models and expensive computational power for minor improvements</a:t>
            </a:r>
          </a:p>
          <a:p>
            <a:pPr marL="12700"/>
            <a:endParaRPr sz="2400" dirty="0">
              <a:cs typeface="Microsoft YaHei"/>
            </a:endParaRPr>
          </a:p>
        </p:txBody>
      </p:sp>
    </p:spTree>
    <p:extLst>
      <p:ext uri="{BB962C8B-B14F-4D97-AF65-F5344CB8AC3E}">
        <p14:creationId xmlns:p14="http://schemas.microsoft.com/office/powerpoint/2010/main" val="211392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Autofit/>
          </a:bodyPr>
          <a:lstStyle/>
          <a:p>
            <a:pPr algn="ctr"/>
            <a:endParaRPr lang="en-US" altLang="zh-CN" sz="4800" b="1" dirty="0">
              <a:cs typeface="Times New Roman" panose="02020603050405020304" pitchFamily="18" charset="0"/>
            </a:endParaRPr>
          </a:p>
          <a:p>
            <a:pPr algn="ctr">
              <a:lnSpc>
                <a:spcPct val="150000"/>
              </a:lnSpc>
            </a:pPr>
            <a:r>
              <a:rPr lang="en-US" altLang="zh-CN" sz="4800" b="1" dirty="0">
                <a:cs typeface="Times New Roman" panose="02020603050405020304" pitchFamily="18" charset="0"/>
              </a:rPr>
              <a:t>Thank You!</a:t>
            </a:r>
          </a:p>
          <a:p>
            <a:pPr algn="ctr"/>
            <a:r>
              <a:rPr lang="en-US" altLang="zh-CN" sz="3600" b="1" dirty="0" err="1">
                <a:solidFill>
                  <a:srgbClr val="C00000"/>
                </a:solidFill>
                <a:cs typeface="Times New Roman" panose="02020603050405020304" pitchFamily="18" charset="0"/>
              </a:rPr>
              <a:t>z-m@tsinghua.edu.cn</a:t>
            </a:r>
            <a:endParaRPr lang="en-US" altLang="zh-CN" sz="3600" b="1" dirty="0">
              <a:solidFill>
                <a:srgbClr val="C00000"/>
              </a:solidFill>
              <a:cs typeface="Times New Roman" panose="02020603050405020304" pitchFamily="18" charset="0"/>
            </a:endParaRPr>
          </a:p>
          <a:p>
            <a:pPr algn="ctr"/>
            <a:r>
              <a:rPr lang="en-US" altLang="zh-CN" sz="3600" b="1" dirty="0">
                <a:solidFill>
                  <a:srgbClr val="C00000"/>
                </a:solidFill>
                <a:cs typeface="Times New Roman" panose="02020603050405020304" pitchFamily="18" charset="0"/>
              </a:rPr>
              <a:t>cc17@mails.tsinghua.edu.cn</a:t>
            </a:r>
          </a:p>
        </p:txBody>
      </p:sp>
      <p:sp>
        <p:nvSpPr>
          <p:cNvPr id="4" name="幻灯片编号占位符 3"/>
          <p:cNvSpPr>
            <a:spLocks noGrp="1"/>
          </p:cNvSpPr>
          <p:nvPr>
            <p:ph type="sldNum" sz="quarter" idx="12"/>
          </p:nvPr>
        </p:nvSpPr>
        <p:spPr/>
        <p:txBody>
          <a:bodyPr/>
          <a:lstStyle/>
          <a:p>
            <a:fld id="{D20131A6-5C5B-4E9A-BB9C-E899405B1C60}" type="slidenum">
              <a:rPr lang="zh-CN" altLang="en-US" smtClean="0"/>
              <a:t>19</a:t>
            </a:fld>
            <a:endParaRPr lang="zh-CN" altLang="en-US"/>
          </a:p>
        </p:txBody>
      </p:sp>
      <p:sp>
        <p:nvSpPr>
          <p:cNvPr id="5" name="矩形 4">
            <a:extLst>
              <a:ext uri="{FF2B5EF4-FFF2-40B4-BE49-F238E27FC236}">
                <a16:creationId xmlns:a16="http://schemas.microsoft.com/office/drawing/2014/main" id="{4E30969C-3373-E742-B08A-D3CBECE8BCE9}"/>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6" name="矩形 5">
            <a:extLst>
              <a:ext uri="{FF2B5EF4-FFF2-40B4-BE49-F238E27FC236}">
                <a16:creationId xmlns:a16="http://schemas.microsoft.com/office/drawing/2014/main" id="{FE5A5CBA-F872-224A-A860-9FC577208797}"/>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Tree>
    <p:extLst>
      <p:ext uri="{BB962C8B-B14F-4D97-AF65-F5344CB8AC3E}">
        <p14:creationId xmlns:p14="http://schemas.microsoft.com/office/powerpoint/2010/main" val="538231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6780" y="169762"/>
            <a:ext cx="10058400" cy="1450757"/>
          </a:xfrm>
        </p:spPr>
        <p:txBody>
          <a:bodyPr>
            <a:normAutofit fontScale="90000"/>
          </a:bodyPr>
          <a:lstStyle/>
          <a:p>
            <a:pPr>
              <a:lnSpc>
                <a:spcPct val="130000"/>
              </a:lnSpc>
            </a:pPr>
            <a:r>
              <a:rPr lang="en-US" altLang="zh-CN" sz="4400" dirty="0">
                <a:solidFill>
                  <a:schemeClr val="tx1"/>
                </a:solidFill>
              </a:rPr>
              <a:t>Background (1): </a:t>
            </a:r>
            <a:br>
              <a:rPr lang="en-US" altLang="zh-CN" dirty="0">
                <a:solidFill>
                  <a:schemeClr val="tx1"/>
                </a:solidFill>
              </a:rPr>
            </a:br>
            <a:r>
              <a:rPr lang="en-US" altLang="zh-CN" sz="3600" dirty="0">
                <a:solidFill>
                  <a:schemeClr val="tx1"/>
                </a:solidFill>
              </a:rPr>
              <a:t>Users’ Sparse Feedback Information</a:t>
            </a:r>
            <a:endParaRPr lang="en-US" dirty="0">
              <a:solidFill>
                <a:schemeClr val="tx1"/>
              </a:solidFill>
            </a:endParaRPr>
          </a:p>
        </p:txBody>
      </p:sp>
      <p:sp>
        <p:nvSpPr>
          <p:cNvPr id="15" name="Slide Number Placeholder 14"/>
          <p:cNvSpPr>
            <a:spLocks noGrp="1"/>
          </p:cNvSpPr>
          <p:nvPr>
            <p:ph type="sldNum" sz="quarter" idx="12"/>
          </p:nvPr>
        </p:nvSpPr>
        <p:spPr/>
        <p:txBody>
          <a:bodyPr/>
          <a:lstStyle/>
          <a:p>
            <a:fld id="{0E9D870D-95F2-6C4F-85AE-D190E0DF80EA}" type="slidenum">
              <a:rPr lang="en-US" smtClean="0"/>
              <a:t>2</a:t>
            </a:fld>
            <a:endParaRPr lang="en-US"/>
          </a:p>
        </p:txBody>
      </p:sp>
      <p:sp>
        <p:nvSpPr>
          <p:cNvPr id="16" name="矩形 15"/>
          <p:cNvSpPr/>
          <p:nvPr/>
        </p:nvSpPr>
        <p:spPr>
          <a:xfrm>
            <a:off x="4336772" y="2078172"/>
            <a:ext cx="7302778" cy="3995837"/>
          </a:xfrm>
          <a:prstGeom prst="rect">
            <a:avLst/>
          </a:prstGeom>
        </p:spPr>
        <p:txBody>
          <a:bodyPr wrap="square">
            <a:spAutoFit/>
          </a:bodyPr>
          <a:lstStyle/>
          <a:p>
            <a:pPr marL="342900" indent="-342900">
              <a:buFont typeface="Arial" panose="020B0604020202020204" pitchFamily="34" charset="0"/>
              <a:buChar char="•"/>
            </a:pPr>
            <a:r>
              <a:rPr kumimoji="1" lang="en-US" altLang="zh-CN" sz="2800" dirty="0" err="1">
                <a:latin typeface="Calibri" panose="020F0502020204030204" pitchFamily="34" charset="0"/>
                <a:cs typeface="Calibri" panose="020F0502020204030204" pitchFamily="34" charset="0"/>
              </a:rPr>
              <a:t>RecSys</a:t>
            </a:r>
            <a:r>
              <a:rPr kumimoji="1" lang="en-US" altLang="zh-CN" sz="2800" dirty="0">
                <a:latin typeface="Calibri" panose="020F0502020204030204" pitchFamily="34" charset="0"/>
                <a:cs typeface="Calibri" panose="020F0502020204030204" pitchFamily="34" charset="0"/>
              </a:rPr>
              <a:t> has become a major </a:t>
            </a:r>
            <a:r>
              <a:rPr kumimoji="1" lang="en-US" altLang="zh-CN" sz="2800" dirty="0">
                <a:solidFill>
                  <a:srgbClr val="FF0000"/>
                </a:solidFill>
                <a:latin typeface="Calibri" panose="020F0502020204030204" pitchFamily="34" charset="0"/>
                <a:cs typeface="Calibri" panose="020F0502020204030204" pitchFamily="34" charset="0"/>
              </a:rPr>
              <a:t>monetization</a:t>
            </a:r>
            <a:r>
              <a:rPr kumimoji="1" lang="en-US" altLang="zh-CN" sz="2800" dirty="0">
                <a:latin typeface="Calibri" panose="020F0502020204030204" pitchFamily="34" charset="0"/>
                <a:cs typeface="Calibri" panose="020F0502020204030204" pitchFamily="34" charset="0"/>
              </a:rPr>
              <a:t> tool for customer-oriented online services </a:t>
            </a:r>
          </a:p>
          <a:p>
            <a:pPr marL="800100" lvl="1" indent="-342900">
              <a:buFont typeface="Arial" panose="020B0604020202020204" pitchFamily="34" charset="0"/>
              <a:buChar char="•"/>
            </a:pPr>
            <a:r>
              <a:rPr kumimoji="1" lang="en-US" altLang="zh-CN" sz="2600" dirty="0">
                <a:latin typeface="Calibri" panose="020F0502020204030204" pitchFamily="34" charset="0"/>
                <a:cs typeface="Calibri" panose="020F0502020204030204" pitchFamily="34" charset="0"/>
              </a:rPr>
              <a:t>E.g., E-commerce, News Portal, Social Networks, etc. </a:t>
            </a:r>
          </a:p>
          <a:p>
            <a:pPr marL="342900" indent="-342900">
              <a:buFont typeface="Arial" panose="020B0604020202020204" pitchFamily="34" charset="0"/>
              <a:buChar char="•"/>
            </a:pPr>
            <a:r>
              <a:rPr kumimoji="1" lang="en-US" altLang="zh-CN" sz="2800" dirty="0">
                <a:latin typeface="Calibri" panose="020F0502020204030204" pitchFamily="34" charset="0"/>
                <a:cs typeface="Calibri" panose="020F0502020204030204" pitchFamily="34" charset="0"/>
              </a:rPr>
              <a:t>Users usually </a:t>
            </a:r>
            <a:r>
              <a:rPr kumimoji="1" lang="en-US" altLang="zh-CN" sz="2800" dirty="0">
                <a:solidFill>
                  <a:srgbClr val="FF0000"/>
                </a:solidFill>
                <a:latin typeface="Calibri" panose="020F0502020204030204" pitchFamily="34" charset="0"/>
                <a:cs typeface="Calibri" panose="020F0502020204030204" pitchFamily="34" charset="0"/>
              </a:rPr>
              <a:t>rate or click </a:t>
            </a:r>
            <a:r>
              <a:rPr kumimoji="1" lang="en-US" altLang="zh-CN" sz="2800" b="1" dirty="0">
                <a:solidFill>
                  <a:srgbClr val="FF0000"/>
                </a:solidFill>
                <a:latin typeface="Calibri" panose="020F0502020204030204" pitchFamily="34" charset="0"/>
                <a:cs typeface="Calibri" panose="020F0502020204030204" pitchFamily="34" charset="0"/>
              </a:rPr>
              <a:t>a small set </a:t>
            </a:r>
            <a:r>
              <a:rPr kumimoji="1" lang="en-US" altLang="zh-CN" sz="2800" dirty="0">
                <a:solidFill>
                  <a:srgbClr val="FF0000"/>
                </a:solidFill>
                <a:latin typeface="Calibri" panose="020F0502020204030204" pitchFamily="34" charset="0"/>
                <a:cs typeface="Calibri" panose="020F0502020204030204" pitchFamily="34" charset="0"/>
              </a:rPr>
              <a:t>of items </a:t>
            </a:r>
            <a:r>
              <a:rPr kumimoji="1" lang="en-US" altLang="zh-CN" sz="2800" dirty="0">
                <a:latin typeface="Calibri" panose="020F0502020204030204" pitchFamily="34" charset="0"/>
                <a:cs typeface="Calibri" panose="020F0502020204030204" pitchFamily="34" charset="0"/>
              </a:rPr>
              <a:t>compared to </a:t>
            </a:r>
            <a:r>
              <a:rPr kumimoji="1" lang="en-US" altLang="zh-CN" sz="2800" dirty="0">
                <a:solidFill>
                  <a:srgbClr val="0000FF"/>
                </a:solidFill>
                <a:latin typeface="Calibri" panose="020F0502020204030204" pitchFamily="34" charset="0"/>
                <a:cs typeface="Calibri" panose="020F0502020204030204" pitchFamily="34" charset="0"/>
              </a:rPr>
              <a:t>hundreds of millions of items</a:t>
            </a:r>
            <a:r>
              <a:rPr kumimoji="1" lang="en-US" altLang="zh-CN" sz="2800" dirty="0">
                <a:latin typeface="Calibri" panose="020F0502020204030204" pitchFamily="34" charset="0"/>
                <a:cs typeface="Calibri" panose="020F0502020204030204" pitchFamily="34" charset="0"/>
              </a:rPr>
              <a:t> in the system</a:t>
            </a:r>
          </a:p>
          <a:p>
            <a:pPr marL="800100" lvl="1" indent="-342900">
              <a:buFont typeface="Arial" panose="020B0604020202020204" pitchFamily="34" charset="0"/>
              <a:buChar char="•"/>
            </a:pPr>
            <a:r>
              <a:rPr kumimoji="1" lang="en-US" altLang="zh-CN" sz="2600" dirty="0">
                <a:latin typeface="Calibri" panose="020F0502020204030204" pitchFamily="34" charset="0"/>
                <a:cs typeface="Calibri" panose="020F0502020204030204" pitchFamily="34" charset="0"/>
              </a:rPr>
              <a:t>“Negative Information” in implicit feedback</a:t>
            </a:r>
          </a:p>
          <a:p>
            <a:pPr marL="800100" lvl="1" indent="-342900">
              <a:lnSpc>
                <a:spcPct val="150000"/>
              </a:lnSpc>
              <a:buFont typeface="Arial" panose="020B0604020202020204" pitchFamily="34" charset="0"/>
              <a:buChar char="•"/>
            </a:pPr>
            <a:endParaRPr kumimoji="1" lang="en-US" altLang="zh-CN" sz="2800" dirty="0">
              <a:latin typeface="Calibri" panose="020F0502020204030204" pitchFamily="34" charset="0"/>
              <a:cs typeface="Calibri" panose="020F0502020204030204" pitchFamily="34" charset="0"/>
            </a:endParaRPr>
          </a:p>
        </p:txBody>
      </p:sp>
      <p:pic>
        <p:nvPicPr>
          <p:cNvPr id="7" name="Picture 3">
            <a:extLst>
              <a:ext uri="{FF2B5EF4-FFF2-40B4-BE49-F238E27FC236}">
                <a16:creationId xmlns:a16="http://schemas.microsoft.com/office/drawing/2014/main" id="{FBB3E65B-682E-F148-9604-565B9E205BE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1065386" y="1853050"/>
            <a:ext cx="3036351" cy="4215759"/>
          </a:xfrm>
          <a:prstGeom prst="rect">
            <a:avLst/>
          </a:prstGeom>
          <a:noFill/>
          <a:ln w="6350">
            <a:solidFill>
              <a:schemeClr val="tx1"/>
            </a:solidFill>
          </a:ln>
        </p:spPr>
      </p:pic>
      <p:pic>
        <p:nvPicPr>
          <p:cNvPr id="4" name="音频 3">
            <a:hlinkClick r:id="" action="ppaction://media"/>
            <a:extLst>
              <a:ext uri="{FF2B5EF4-FFF2-40B4-BE49-F238E27FC236}">
                <a16:creationId xmlns:a16="http://schemas.microsoft.com/office/drawing/2014/main" id="{16554B5E-93BE-4D49-84F0-83B3D9D100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18965142"/>
      </p:ext>
    </p:extLst>
  </p:cSld>
  <p:clrMapOvr>
    <a:masterClrMapping/>
  </p:clrMapOvr>
  <mc:AlternateContent xmlns:mc="http://schemas.openxmlformats.org/markup-compatibility/2006" xmlns:p14="http://schemas.microsoft.com/office/powerpoint/2010/main">
    <mc:Choice Requires="p14">
      <p:transition spd="slow" p14:dur="2000" advTm="54258"/>
    </mc:Choice>
    <mc:Fallback xmlns="">
      <p:transition spd="slow" advTm="5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6780" y="169762"/>
            <a:ext cx="10058400" cy="1450757"/>
          </a:xfrm>
        </p:spPr>
        <p:txBody>
          <a:bodyPr>
            <a:normAutofit/>
          </a:bodyPr>
          <a:lstStyle/>
          <a:p>
            <a:pPr>
              <a:lnSpc>
                <a:spcPct val="120000"/>
              </a:lnSpc>
            </a:pPr>
            <a:r>
              <a:rPr lang="en-US" altLang="zh-CN" dirty="0">
                <a:solidFill>
                  <a:schemeClr val="tx1"/>
                </a:solidFill>
              </a:rPr>
              <a:t>Background (2): </a:t>
            </a:r>
            <a:br>
              <a:rPr lang="en-US" altLang="zh-CN" dirty="0">
                <a:solidFill>
                  <a:schemeClr val="tx1"/>
                </a:solidFill>
              </a:rPr>
            </a:br>
            <a:r>
              <a:rPr lang="en-US" altLang="zh-CN" sz="3200" dirty="0">
                <a:solidFill>
                  <a:schemeClr val="tx1"/>
                </a:solidFill>
              </a:rPr>
              <a:t>Context-aware</a:t>
            </a:r>
            <a:r>
              <a:rPr lang="zh-CN" altLang="en-US" sz="3200" dirty="0">
                <a:solidFill>
                  <a:schemeClr val="tx1"/>
                </a:solidFill>
              </a:rPr>
              <a:t> </a:t>
            </a:r>
            <a:r>
              <a:rPr lang="en-US" altLang="zh-CN" sz="3200" dirty="0">
                <a:solidFill>
                  <a:schemeClr val="tx1"/>
                </a:solidFill>
              </a:rPr>
              <a:t>Recommendation</a:t>
            </a:r>
            <a:endParaRPr lang="en-US" dirty="0">
              <a:solidFill>
                <a:schemeClr val="tx1"/>
              </a:solidFill>
            </a:endParaRPr>
          </a:p>
        </p:txBody>
      </p:sp>
      <p:sp>
        <p:nvSpPr>
          <p:cNvPr id="15" name="Slide Number Placeholder 14"/>
          <p:cNvSpPr>
            <a:spLocks noGrp="1"/>
          </p:cNvSpPr>
          <p:nvPr>
            <p:ph type="sldNum" sz="quarter" idx="12"/>
          </p:nvPr>
        </p:nvSpPr>
        <p:spPr/>
        <p:txBody>
          <a:bodyPr/>
          <a:lstStyle/>
          <a:p>
            <a:fld id="{0E9D870D-95F2-6C4F-85AE-D190E0DF80EA}" type="slidenum">
              <a:rPr lang="en-US" smtClean="0"/>
              <a:t>3</a:t>
            </a:fld>
            <a:endParaRPr lang="en-US"/>
          </a:p>
        </p:txBody>
      </p:sp>
      <p:sp>
        <p:nvSpPr>
          <p:cNvPr id="16" name="矩形 15"/>
          <p:cNvSpPr/>
          <p:nvPr/>
        </p:nvSpPr>
        <p:spPr>
          <a:xfrm>
            <a:off x="906780" y="1824650"/>
            <a:ext cx="10955020" cy="4832092"/>
          </a:xfrm>
          <a:prstGeom prst="rect">
            <a:avLst/>
          </a:prstGeom>
        </p:spPr>
        <p:txBody>
          <a:bodyPr wrap="square">
            <a:spAutoFit/>
          </a:bodyPr>
          <a:lstStyle/>
          <a:p>
            <a:pPr marL="457200" indent="-457200">
              <a:buFont typeface="Arial" panose="020B0604020202020204" pitchFamily="34" charset="0"/>
              <a:buChar char="•"/>
            </a:pPr>
            <a:r>
              <a:rPr lang="en-US" altLang="zh-CN" sz="2800" dirty="0">
                <a:solidFill>
                  <a:srgbClr val="FF0000"/>
                </a:solidFill>
                <a:latin typeface="Calibri" panose="020F0502020204030204" pitchFamily="34" charset="0"/>
                <a:cs typeface="Calibri" panose="020F0502020204030204" pitchFamily="34" charset="0"/>
              </a:rPr>
              <a:t>Leveraging contextual information</a:t>
            </a:r>
          </a:p>
          <a:p>
            <a:pPr marL="914400" lvl="1" indent="-457200">
              <a:buFont typeface="Arial" panose="020B0604020202020204" pitchFamily="34" charset="0"/>
              <a:buChar char="•"/>
            </a:pPr>
            <a:r>
              <a:rPr lang="en-US" altLang="zh-CN" sz="2800" dirty="0">
                <a:latin typeface="Calibri" panose="020F0502020204030204" pitchFamily="34" charset="0"/>
                <a:cs typeface="Calibri" panose="020F0502020204030204" pitchFamily="34" charset="0"/>
              </a:rPr>
              <a:t>User demographics, item attributes, and time/location of the current transaction,</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etc.</a:t>
            </a:r>
          </a:p>
          <a:p>
            <a:pPr marL="914400" lvl="1"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914400" lvl="1"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914400" lvl="1"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914400" lvl="1"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altLang="zh-CN" sz="2800" dirty="0">
                <a:latin typeface="Calibri" panose="020F0502020204030204" pitchFamily="34" charset="0"/>
                <a:cs typeface="Calibri" panose="020F0502020204030204" pitchFamily="34" charset="0"/>
              </a:rPr>
              <a:t>Factorization Machines (FM) with negative sampling is a popular</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solution</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for</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context-aware</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Top-N</a:t>
            </a:r>
            <a:r>
              <a:rPr lang="zh-CN" altLang="en-US" sz="2800" dirty="0">
                <a:latin typeface="Calibri" panose="020F0502020204030204" pitchFamily="34" charset="0"/>
                <a:cs typeface="Calibri" panose="020F0502020204030204" pitchFamily="34" charset="0"/>
              </a:rPr>
              <a:t> </a:t>
            </a:r>
            <a:r>
              <a:rPr lang="en-US" altLang="zh-CN" sz="2800" dirty="0">
                <a:latin typeface="Calibri" panose="020F0502020204030204" pitchFamily="34" charset="0"/>
                <a:cs typeface="Calibri" panose="020F0502020204030204" pitchFamily="34" charset="0"/>
              </a:rPr>
              <a:t>recommendation</a:t>
            </a:r>
            <a:r>
              <a:rPr lang="zh-CN" altLang="en-US" sz="2800" dirty="0">
                <a:latin typeface="Calibri" panose="020F0502020204030204" pitchFamily="34" charset="0"/>
                <a:cs typeface="Calibri" panose="020F0502020204030204" pitchFamily="34" charset="0"/>
              </a:rPr>
              <a:t> </a:t>
            </a:r>
            <a:endParaRPr lang="en-US" altLang="zh-CN"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p:txBody>
      </p:sp>
      <p:pic>
        <p:nvPicPr>
          <p:cNvPr id="5" name="图片 4">
            <a:extLst>
              <a:ext uri="{FF2B5EF4-FFF2-40B4-BE49-F238E27FC236}">
                <a16:creationId xmlns:a16="http://schemas.microsoft.com/office/drawing/2014/main" id="{DE5DF65C-1290-C04B-A1F8-7D3334347395}"/>
              </a:ext>
            </a:extLst>
          </p:cNvPr>
          <p:cNvPicPr>
            <a:picLocks noChangeAspect="1"/>
          </p:cNvPicPr>
          <p:nvPr/>
        </p:nvPicPr>
        <p:blipFill>
          <a:blip r:embed="rId5"/>
          <a:stretch>
            <a:fillRect/>
          </a:stretch>
        </p:blipFill>
        <p:spPr>
          <a:xfrm>
            <a:off x="2270478" y="3426415"/>
            <a:ext cx="7629980" cy="1431605"/>
          </a:xfrm>
          <a:prstGeom prst="rect">
            <a:avLst/>
          </a:prstGeom>
        </p:spPr>
      </p:pic>
      <p:pic>
        <p:nvPicPr>
          <p:cNvPr id="3" name="音频 2">
            <a:hlinkClick r:id="" action="ppaction://media"/>
            <a:extLst>
              <a:ext uri="{FF2B5EF4-FFF2-40B4-BE49-F238E27FC236}">
                <a16:creationId xmlns:a16="http://schemas.microsoft.com/office/drawing/2014/main" id="{73E9FB2A-6871-8E46-9615-C668A1B893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34399945"/>
      </p:ext>
    </p:extLst>
  </p:cSld>
  <p:clrMapOvr>
    <a:masterClrMapping/>
  </p:clrMapOvr>
  <mc:AlternateContent xmlns:mc="http://schemas.openxmlformats.org/markup-compatibility/2006" xmlns:p14="http://schemas.microsoft.com/office/powerpoint/2010/main">
    <mc:Choice Requires="p14">
      <p:transition spd="slow" p14:dur="2000" advTm="36536"/>
    </mc:Choice>
    <mc:Fallback xmlns="">
      <p:transition spd="slow" advTm="36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4</a:t>
            </a:fld>
            <a:endParaRPr kumimoji="1" lang="zh-CN" altLang="en-US" dirty="0"/>
          </a:p>
        </p:txBody>
      </p:sp>
      <p:sp>
        <p:nvSpPr>
          <p:cNvPr id="22" name="object 2"/>
          <p:cNvSpPr txBox="1">
            <a:spLocks noGrp="1"/>
          </p:cNvSpPr>
          <p:nvPr>
            <p:ph type="title"/>
          </p:nvPr>
        </p:nvSpPr>
        <p:spPr>
          <a:xfrm>
            <a:off x="1167655" y="606174"/>
            <a:ext cx="8076484" cy="435119"/>
          </a:xfrm>
          <a:prstGeom prst="rect">
            <a:avLst/>
          </a:prstGeom>
        </p:spPr>
        <p:txBody>
          <a:bodyPr vert="horz" wrap="square" lIns="0" tIns="12700" rIns="0" bIns="0" rtlCol="0" anchor="b">
            <a:spAutoFit/>
          </a:bodyPr>
          <a:lstStyle/>
          <a:p>
            <a:r>
              <a:rPr lang="en-US" altLang="zh-CN" sz="3200" dirty="0">
                <a:solidFill>
                  <a:schemeClr val="tx1"/>
                </a:solidFill>
              </a:rPr>
              <a:t>Preliminaries:</a:t>
            </a:r>
            <a:r>
              <a:rPr lang="zh-CN" altLang="en-US" sz="3200" dirty="0">
                <a:solidFill>
                  <a:schemeClr val="tx1"/>
                </a:solidFill>
              </a:rPr>
              <a:t> </a:t>
            </a:r>
            <a:r>
              <a:rPr lang="en" altLang="zh-CN" sz="3200" dirty="0">
                <a:solidFill>
                  <a:schemeClr val="tx1"/>
                </a:solidFill>
              </a:rPr>
              <a:t>Factorization Machines</a:t>
            </a:r>
            <a:endParaRPr kumimoji="1" lang="en-US" altLang="zh-CN" sz="3200" dirty="0">
              <a:latin typeface="+mn-lt"/>
            </a:endParaRPr>
          </a:p>
        </p:txBody>
      </p:sp>
      <p:pic>
        <p:nvPicPr>
          <p:cNvPr id="13" name="图片 12">
            <a:extLst>
              <a:ext uri="{FF2B5EF4-FFF2-40B4-BE49-F238E27FC236}">
                <a16:creationId xmlns:a16="http://schemas.microsoft.com/office/drawing/2014/main" id="{1BBF1A27-0162-6C42-A544-AD6725E5B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6924" y="25056703"/>
            <a:ext cx="8778240" cy="8564138"/>
          </a:xfrm>
          <a:prstGeom prst="rect">
            <a:avLst/>
          </a:prstGeom>
        </p:spPr>
      </p:pic>
      <p:pic>
        <p:nvPicPr>
          <p:cNvPr id="14" name="图片 13">
            <a:extLst>
              <a:ext uri="{FF2B5EF4-FFF2-40B4-BE49-F238E27FC236}">
                <a16:creationId xmlns:a16="http://schemas.microsoft.com/office/drawing/2014/main" id="{62D46389-3A19-5148-BA5D-F61456571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324" y="25209103"/>
            <a:ext cx="8778240" cy="8564138"/>
          </a:xfrm>
          <a:prstGeom prst="rect">
            <a:avLst/>
          </a:prstGeom>
        </p:spPr>
      </p:pic>
      <p:pic>
        <p:nvPicPr>
          <p:cNvPr id="15" name="图片 14">
            <a:extLst>
              <a:ext uri="{FF2B5EF4-FFF2-40B4-BE49-F238E27FC236}">
                <a16:creationId xmlns:a16="http://schemas.microsoft.com/office/drawing/2014/main" id="{B402F913-A916-4841-8014-917BD81AED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724" y="25361503"/>
            <a:ext cx="8778240" cy="8564138"/>
          </a:xfrm>
          <a:prstGeom prst="rect">
            <a:avLst/>
          </a:prstGeom>
        </p:spPr>
      </p:pic>
      <p:pic>
        <p:nvPicPr>
          <p:cNvPr id="2" name="图片 1">
            <a:extLst>
              <a:ext uri="{FF2B5EF4-FFF2-40B4-BE49-F238E27FC236}">
                <a16:creationId xmlns:a16="http://schemas.microsoft.com/office/drawing/2014/main" id="{07DE1C2F-2B96-EF4B-BFF0-9B5554DA9EF7}"/>
              </a:ext>
            </a:extLst>
          </p:cNvPr>
          <p:cNvPicPr>
            <a:picLocks noChangeAspect="1"/>
          </p:cNvPicPr>
          <p:nvPr/>
        </p:nvPicPr>
        <p:blipFill>
          <a:blip r:embed="rId4"/>
          <a:stretch>
            <a:fillRect/>
          </a:stretch>
        </p:blipFill>
        <p:spPr>
          <a:xfrm>
            <a:off x="2661876" y="3419968"/>
            <a:ext cx="5781222" cy="1092170"/>
          </a:xfrm>
          <a:prstGeom prst="rect">
            <a:avLst/>
          </a:prstGeom>
        </p:spPr>
      </p:pic>
      <p:sp>
        <p:nvSpPr>
          <p:cNvPr id="8" name="object 16">
            <a:extLst>
              <a:ext uri="{FF2B5EF4-FFF2-40B4-BE49-F238E27FC236}">
                <a16:creationId xmlns:a16="http://schemas.microsoft.com/office/drawing/2014/main" id="{39148888-3645-D54C-BCE4-B73B674A4612}"/>
              </a:ext>
            </a:extLst>
          </p:cNvPr>
          <p:cNvSpPr txBox="1"/>
          <p:nvPr/>
        </p:nvSpPr>
        <p:spPr>
          <a:xfrm>
            <a:off x="1317758" y="1857002"/>
            <a:ext cx="9530171" cy="1700466"/>
          </a:xfrm>
          <a:prstGeom prst="rect">
            <a:avLst/>
          </a:prstGeom>
        </p:spPr>
        <p:txBody>
          <a:bodyPr vert="horz" wrap="square" lIns="0" tIns="12700" rIns="0" bIns="0" rtlCol="0">
            <a:spAutoFit/>
          </a:bodyPr>
          <a:lstStyle/>
          <a:p>
            <a:pPr marL="355600" indent="-342900">
              <a:spcBef>
                <a:spcPts val="100"/>
              </a:spcBef>
              <a:buFont typeface="Arial" panose="020B0604020202020204" pitchFamily="34" charset="0"/>
              <a:buChar char="•"/>
            </a:pPr>
            <a:r>
              <a:rPr lang="en-US" altLang="zh-CN" sz="2800" spc="-10" dirty="0">
                <a:cs typeface="Calibri"/>
              </a:rPr>
              <a:t>FM[</a:t>
            </a:r>
            <a:r>
              <a:rPr lang="en-US" altLang="zh-CN" sz="2800" spc="-10" dirty="0" err="1">
                <a:cs typeface="Calibri"/>
              </a:rPr>
              <a:t>Rendel</a:t>
            </a:r>
            <a:r>
              <a:rPr lang="zh-CN" altLang="en-US" sz="2800" spc="-10" dirty="0">
                <a:cs typeface="Calibri"/>
              </a:rPr>
              <a:t> </a:t>
            </a:r>
            <a:r>
              <a:rPr lang="en-US" altLang="zh-CN" sz="2800" spc="-10" dirty="0">
                <a:cs typeface="Calibri"/>
              </a:rPr>
              <a:t>et</a:t>
            </a:r>
            <a:r>
              <a:rPr lang="zh-CN" altLang="en-US" sz="2800" spc="-10" dirty="0">
                <a:cs typeface="Calibri"/>
              </a:rPr>
              <a:t> </a:t>
            </a:r>
            <a:r>
              <a:rPr lang="en-US" altLang="zh-CN" sz="2800" spc="-10" dirty="0">
                <a:cs typeface="Calibri"/>
              </a:rPr>
              <a:t>al.,ICDM2010]</a:t>
            </a:r>
            <a:r>
              <a:rPr lang="zh-CN" altLang="en-US" sz="2800" spc="-10" dirty="0">
                <a:cs typeface="Calibri"/>
              </a:rPr>
              <a:t> </a:t>
            </a:r>
            <a:r>
              <a:rPr lang="en-US" altLang="zh-CN" sz="2800" spc="-10" dirty="0">
                <a:cs typeface="Calibri"/>
              </a:rPr>
              <a:t>is</a:t>
            </a:r>
            <a:r>
              <a:rPr lang="zh-CN" altLang="en-US" sz="2800" spc="-10" dirty="0">
                <a:cs typeface="Calibri"/>
              </a:rPr>
              <a:t> </a:t>
            </a:r>
            <a:r>
              <a:rPr lang="en-US" altLang="zh-CN" sz="2800" spc="-10" dirty="0">
                <a:cs typeface="Calibri"/>
              </a:rPr>
              <a:t>one</a:t>
            </a:r>
            <a:r>
              <a:rPr lang="zh-CN" altLang="en-US" sz="2800" spc="-10" dirty="0">
                <a:cs typeface="Calibri"/>
              </a:rPr>
              <a:t> </a:t>
            </a:r>
            <a:r>
              <a:rPr lang="en-US" altLang="zh-CN" sz="2800" spc="-10" dirty="0">
                <a:cs typeface="Calibri"/>
              </a:rPr>
              <a:t>of</a:t>
            </a:r>
            <a:r>
              <a:rPr lang="zh-CN" altLang="en-US" sz="2800" spc="-10" dirty="0">
                <a:cs typeface="Calibri"/>
              </a:rPr>
              <a:t> </a:t>
            </a:r>
            <a:r>
              <a:rPr lang="en-US" altLang="zh-CN" sz="2800" spc="-10" dirty="0">
                <a:cs typeface="Calibri"/>
              </a:rPr>
              <a:t>the</a:t>
            </a:r>
            <a:r>
              <a:rPr lang="zh-CN" altLang="en-US" sz="2800" spc="-10" dirty="0">
                <a:cs typeface="Calibri"/>
              </a:rPr>
              <a:t>  </a:t>
            </a:r>
            <a:r>
              <a:rPr lang="en-US" altLang="zh-CN" sz="2800" spc="-10" dirty="0">
                <a:cs typeface="Calibri"/>
              </a:rPr>
              <a:t>most effective context-aware recommendation algorithms </a:t>
            </a:r>
          </a:p>
          <a:p>
            <a:pPr marL="355600" indent="-342900">
              <a:spcBef>
                <a:spcPts val="100"/>
              </a:spcBef>
              <a:buFont typeface="Arial" panose="020B0604020202020204" pitchFamily="34" charset="0"/>
              <a:buChar char="•"/>
            </a:pPr>
            <a:r>
              <a:rPr lang="en-US" altLang="zh-CN" sz="2800" spc="-10" dirty="0">
                <a:cs typeface="Calibri"/>
              </a:rPr>
              <a:t>One/Multi-hot</a:t>
            </a:r>
            <a:r>
              <a:rPr lang="zh-CN" altLang="en-US" sz="2800" spc="-10" dirty="0">
                <a:cs typeface="Calibri"/>
              </a:rPr>
              <a:t> </a:t>
            </a:r>
            <a:r>
              <a:rPr lang="en-US" altLang="zh-CN" sz="2800" spc="-10" dirty="0">
                <a:cs typeface="Calibri"/>
              </a:rPr>
              <a:t>feature</a:t>
            </a:r>
            <a:r>
              <a:rPr lang="zh-CN" altLang="en-US" sz="2800" spc="-10" dirty="0">
                <a:cs typeface="Calibri"/>
              </a:rPr>
              <a:t> </a:t>
            </a:r>
            <a:r>
              <a:rPr lang="en-US" altLang="zh-CN" sz="2800" spc="-10" dirty="0">
                <a:cs typeface="Calibri"/>
              </a:rPr>
              <a:t>vectors</a:t>
            </a:r>
            <a:r>
              <a:rPr lang="zh-CN" altLang="en-US" sz="2800" spc="-10" dirty="0">
                <a:cs typeface="Calibri"/>
              </a:rPr>
              <a:t> </a:t>
            </a:r>
            <a:r>
              <a:rPr lang="en-US" altLang="zh-CN" sz="2800" spc="-10" dirty="0">
                <a:cs typeface="Calibri"/>
              </a:rPr>
              <a:t>as</a:t>
            </a:r>
            <a:r>
              <a:rPr lang="zh-CN" altLang="en-US" sz="2800" spc="-10" dirty="0">
                <a:cs typeface="Calibri"/>
              </a:rPr>
              <a:t> </a:t>
            </a:r>
            <a:r>
              <a:rPr lang="en-US" altLang="zh-CN" sz="2800" spc="-10" dirty="0">
                <a:cs typeface="Calibri"/>
              </a:rPr>
              <a:t>inputs </a:t>
            </a:r>
          </a:p>
          <a:p>
            <a:pPr marL="355600" indent="-342900">
              <a:spcBef>
                <a:spcPts val="100"/>
              </a:spcBef>
              <a:buFont typeface="Arial" panose="020B0604020202020204" pitchFamily="34" charset="0"/>
              <a:buChar char="•"/>
            </a:pPr>
            <a:endParaRPr lang="en-US" altLang="zh-CN" sz="2400" spc="-10" dirty="0">
              <a:cs typeface="Calibri"/>
            </a:endParaRPr>
          </a:p>
        </p:txBody>
      </p:sp>
      <p:cxnSp>
        <p:nvCxnSpPr>
          <p:cNvPr id="6" name="直线连接符 5">
            <a:extLst>
              <a:ext uri="{FF2B5EF4-FFF2-40B4-BE49-F238E27FC236}">
                <a16:creationId xmlns:a16="http://schemas.microsoft.com/office/drawing/2014/main" id="{96CEB6E3-9642-4A45-9A04-6CC9A78C9CC7}"/>
              </a:ext>
            </a:extLst>
          </p:cNvPr>
          <p:cNvCxnSpPr/>
          <p:nvPr/>
        </p:nvCxnSpPr>
        <p:spPr>
          <a:xfrm>
            <a:off x="6009554" y="4512138"/>
            <a:ext cx="2433544"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D77FA66E-CBCE-884B-A6E0-FB5401EB2AED}"/>
              </a:ext>
            </a:extLst>
          </p:cNvPr>
          <p:cNvSpPr txBox="1"/>
          <p:nvPr/>
        </p:nvSpPr>
        <p:spPr>
          <a:xfrm>
            <a:off x="6164969" y="4664538"/>
            <a:ext cx="2122714" cy="369332"/>
          </a:xfrm>
          <a:prstGeom prst="rect">
            <a:avLst/>
          </a:prstGeom>
          <a:noFill/>
        </p:spPr>
        <p:txBody>
          <a:bodyPr wrap="square" rtlCol="0">
            <a:spAutoFit/>
          </a:bodyPr>
          <a:lstStyle/>
          <a:p>
            <a:r>
              <a:rPr kumimoji="1" lang="en-US" altLang="zh-CN" dirty="0"/>
              <a:t>Feature</a:t>
            </a:r>
            <a:r>
              <a:rPr kumimoji="1" lang="zh-CN" altLang="en-US" dirty="0"/>
              <a:t> </a:t>
            </a:r>
            <a:r>
              <a:rPr kumimoji="1" lang="en-US" altLang="zh-CN" dirty="0"/>
              <a:t>crossing</a:t>
            </a:r>
            <a:endParaRPr kumimoji="1" lang="zh-CN" altLang="en-US" dirty="0"/>
          </a:p>
        </p:txBody>
      </p:sp>
    </p:spTree>
    <p:extLst>
      <p:ext uri="{BB962C8B-B14F-4D97-AF65-F5344CB8AC3E}">
        <p14:creationId xmlns:p14="http://schemas.microsoft.com/office/powerpoint/2010/main" val="2190034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6780" y="169762"/>
            <a:ext cx="10058400" cy="1450757"/>
          </a:xfrm>
        </p:spPr>
        <p:txBody>
          <a:bodyPr>
            <a:normAutofit/>
          </a:bodyPr>
          <a:lstStyle/>
          <a:p>
            <a:pPr>
              <a:lnSpc>
                <a:spcPct val="120000"/>
              </a:lnSpc>
            </a:pPr>
            <a:r>
              <a:rPr lang="en-US" altLang="zh-CN" dirty="0">
                <a:solidFill>
                  <a:schemeClr val="tx1"/>
                </a:solidFill>
              </a:rPr>
              <a:t>Preliminaries:</a:t>
            </a:r>
            <a:r>
              <a:rPr lang="zh-CN" altLang="en-US" dirty="0">
                <a:solidFill>
                  <a:schemeClr val="tx1"/>
                </a:solidFill>
              </a:rPr>
              <a:t> </a:t>
            </a:r>
            <a:r>
              <a:rPr lang="en" altLang="zh-CN" dirty="0">
                <a:solidFill>
                  <a:schemeClr val="tx1"/>
                </a:solidFill>
              </a:rPr>
              <a:t>Factorization Machines</a:t>
            </a:r>
            <a:endParaRPr lang="en-US" dirty="0">
              <a:solidFill>
                <a:schemeClr val="tx1"/>
              </a:solidFill>
            </a:endParaRPr>
          </a:p>
        </p:txBody>
      </p:sp>
      <p:sp>
        <p:nvSpPr>
          <p:cNvPr id="15" name="Slide Number Placeholder 14"/>
          <p:cNvSpPr>
            <a:spLocks noGrp="1"/>
          </p:cNvSpPr>
          <p:nvPr>
            <p:ph type="sldNum" sz="quarter" idx="12"/>
          </p:nvPr>
        </p:nvSpPr>
        <p:spPr/>
        <p:txBody>
          <a:bodyPr/>
          <a:lstStyle/>
          <a:p>
            <a:fld id="{0E9D870D-95F2-6C4F-85AE-D190E0DF80EA}" type="slidenum">
              <a:rPr lang="en-US" smtClean="0"/>
              <a:t>5</a:t>
            </a:fld>
            <a:endParaRPr lang="en-US"/>
          </a:p>
        </p:txBody>
      </p:sp>
      <p:sp>
        <p:nvSpPr>
          <p:cNvPr id="16" name="矩形 15"/>
          <p:cNvSpPr/>
          <p:nvPr/>
        </p:nvSpPr>
        <p:spPr>
          <a:xfrm>
            <a:off x="906780" y="1824650"/>
            <a:ext cx="10955020" cy="3970318"/>
          </a:xfrm>
          <a:prstGeom prst="rect">
            <a:avLst/>
          </a:prstGeom>
        </p:spPr>
        <p:txBody>
          <a:bodyPr wrap="square">
            <a:spAutoFit/>
          </a:bodyPr>
          <a:lstStyle/>
          <a:p>
            <a:pPr marL="457200" indent="-457200">
              <a:buFont typeface="Arial" panose="020B0604020202020204" pitchFamily="34" charset="0"/>
              <a:buChar char="•"/>
            </a:pPr>
            <a:r>
              <a:rPr kumimoji="1" lang="en-US" altLang="zh-CN" sz="2800" dirty="0">
                <a:solidFill>
                  <a:srgbClr val="FF0000"/>
                </a:solidFill>
              </a:rPr>
              <a:t>A</a:t>
            </a:r>
            <a:r>
              <a:rPr kumimoji="1" lang="en" altLang="zh-CN" sz="2800" dirty="0" err="1">
                <a:solidFill>
                  <a:srgbClr val="FF0000"/>
                </a:solidFill>
              </a:rPr>
              <a:t>pply</a:t>
            </a:r>
            <a:r>
              <a:rPr kumimoji="1" lang="en-US" altLang="zh-CN" sz="2800" dirty="0" err="1">
                <a:solidFill>
                  <a:srgbClr val="FF0000"/>
                </a:solidFill>
              </a:rPr>
              <a:t>ing</a:t>
            </a:r>
            <a:r>
              <a:rPr kumimoji="1" lang="en" altLang="zh-CN" sz="2800" dirty="0">
                <a:solidFill>
                  <a:srgbClr val="FF0000"/>
                </a:solidFill>
              </a:rPr>
              <a:t> deep neural networks for modelling high-order feature interactions</a:t>
            </a:r>
          </a:p>
          <a:p>
            <a:pPr marL="914400" lvl="1" indent="-457200">
              <a:buFont typeface="Arial" panose="020B0604020202020204" pitchFamily="34" charset="0"/>
              <a:buChar char="•"/>
            </a:pPr>
            <a:r>
              <a:rPr kumimoji="1" lang="en-US" altLang="zh-CN" sz="2800" dirty="0"/>
              <a:t>M</a:t>
            </a:r>
            <a:r>
              <a:rPr kumimoji="1" lang="en" altLang="zh-CN" sz="2800" dirty="0" err="1"/>
              <a:t>ulti</a:t>
            </a:r>
            <a:r>
              <a:rPr kumimoji="1" lang="en" altLang="zh-CN" sz="2800" dirty="0"/>
              <a:t>-layer perception (MLP)</a:t>
            </a:r>
            <a:r>
              <a:rPr kumimoji="1" lang="en-US" altLang="zh-CN" sz="2800" dirty="0"/>
              <a:t>,</a:t>
            </a:r>
            <a:r>
              <a:rPr kumimoji="1" lang="zh-CN" altLang="en-US" sz="2800" dirty="0"/>
              <a:t> </a:t>
            </a:r>
            <a:r>
              <a:rPr kumimoji="1" lang="en-US" altLang="zh-CN" sz="2800" dirty="0">
                <a:solidFill>
                  <a:srgbClr val="FF0000"/>
                </a:solidFill>
              </a:rPr>
              <a:t>NFM,</a:t>
            </a:r>
            <a:r>
              <a:rPr kumimoji="1" lang="zh-CN" altLang="en-US" sz="2800" dirty="0">
                <a:solidFill>
                  <a:srgbClr val="FF0000"/>
                </a:solidFill>
              </a:rPr>
              <a:t> </a:t>
            </a:r>
            <a:r>
              <a:rPr kumimoji="1" lang="en-US" altLang="zh-CN" sz="2800" dirty="0" err="1">
                <a:solidFill>
                  <a:srgbClr val="FF0000"/>
                </a:solidFill>
              </a:rPr>
              <a:t>DeepFM</a:t>
            </a:r>
            <a:r>
              <a:rPr kumimoji="1" lang="en-US" altLang="zh-CN" sz="2800" dirty="0">
                <a:solidFill>
                  <a:srgbClr val="FF0000"/>
                </a:solidFill>
              </a:rPr>
              <a:t>,</a:t>
            </a:r>
            <a:r>
              <a:rPr kumimoji="1" lang="zh-CN" altLang="en-US" sz="2800" dirty="0"/>
              <a:t> </a:t>
            </a:r>
            <a:r>
              <a:rPr kumimoji="1" lang="en-US" altLang="zh-CN" sz="2800" dirty="0">
                <a:solidFill>
                  <a:srgbClr val="FF0000"/>
                </a:solidFill>
              </a:rPr>
              <a:t>etc.</a:t>
            </a:r>
            <a:endParaRPr kumimoji="1" lang="en" altLang="zh-CN" sz="2800" dirty="0">
              <a:solidFill>
                <a:srgbClr val="FF0000"/>
              </a:solidFill>
            </a:endParaRPr>
          </a:p>
          <a:p>
            <a:pPr marL="914400" lvl="1" indent="-457200">
              <a:buFont typeface="Arial" panose="020B0604020202020204" pitchFamily="34" charset="0"/>
              <a:buChar char="•"/>
            </a:pPr>
            <a:r>
              <a:rPr kumimoji="1" lang="en-US" altLang="zh-CN" sz="2800" dirty="0"/>
              <a:t>A</a:t>
            </a:r>
            <a:r>
              <a:rPr kumimoji="1" lang="en" altLang="zh-CN" sz="2800" dirty="0" err="1"/>
              <a:t>ttention</a:t>
            </a:r>
            <a:r>
              <a:rPr kumimoji="1" lang="en" altLang="zh-CN" sz="2800" dirty="0"/>
              <a:t> mechanisms</a:t>
            </a:r>
            <a:r>
              <a:rPr kumimoji="1" lang="en-US" altLang="zh-CN" sz="2800" dirty="0"/>
              <a:t>,</a:t>
            </a:r>
            <a:r>
              <a:rPr kumimoji="1" lang="en" altLang="zh-CN" sz="2800" dirty="0"/>
              <a:t> </a:t>
            </a:r>
            <a:r>
              <a:rPr kumimoji="1" lang="en-US" altLang="zh-CN" sz="2800" dirty="0">
                <a:solidFill>
                  <a:srgbClr val="FF0000"/>
                </a:solidFill>
              </a:rPr>
              <a:t>AFM,</a:t>
            </a:r>
            <a:r>
              <a:rPr kumimoji="1" lang="zh-CN" altLang="en-US" sz="2800" dirty="0">
                <a:solidFill>
                  <a:srgbClr val="FF0000"/>
                </a:solidFill>
              </a:rPr>
              <a:t> </a:t>
            </a:r>
            <a:r>
              <a:rPr kumimoji="1" lang="en-US" altLang="zh-CN" sz="2800" dirty="0">
                <a:solidFill>
                  <a:srgbClr val="FF0000"/>
                </a:solidFill>
              </a:rPr>
              <a:t>etc.</a:t>
            </a:r>
            <a:endParaRPr kumimoji="1" lang="en" altLang="zh-CN" sz="2800" dirty="0">
              <a:solidFill>
                <a:srgbClr val="FF0000"/>
              </a:solidFill>
            </a:endParaRPr>
          </a:p>
          <a:p>
            <a:pPr marL="914400" lvl="1" indent="-457200">
              <a:buFont typeface="Arial" panose="020B0604020202020204" pitchFamily="34" charset="0"/>
              <a:buChar char="•"/>
            </a:pPr>
            <a:r>
              <a:rPr kumimoji="1" lang="en" altLang="zh-CN" sz="2800" dirty="0"/>
              <a:t>Convolutional Neural Network (CNN</a:t>
            </a:r>
            <a:r>
              <a:rPr kumimoji="1" lang="en-US" altLang="zh-CN" sz="2800" dirty="0"/>
              <a:t>),</a:t>
            </a:r>
            <a:r>
              <a:rPr kumimoji="1" lang="zh-CN" altLang="en-US" sz="2800" dirty="0"/>
              <a:t> </a:t>
            </a:r>
            <a:r>
              <a:rPr kumimoji="1" lang="en-US" altLang="zh-CN" sz="2800" dirty="0" err="1">
                <a:solidFill>
                  <a:srgbClr val="FF0000"/>
                </a:solidFill>
              </a:rPr>
              <a:t>xDeepFM</a:t>
            </a:r>
            <a:r>
              <a:rPr kumimoji="1" lang="en-US" altLang="zh-CN" sz="2800" dirty="0">
                <a:solidFill>
                  <a:srgbClr val="FF0000"/>
                </a:solidFill>
              </a:rPr>
              <a:t>,</a:t>
            </a:r>
            <a:r>
              <a:rPr kumimoji="1" lang="zh-CN" altLang="en-US" sz="2800" dirty="0">
                <a:solidFill>
                  <a:srgbClr val="FF0000"/>
                </a:solidFill>
              </a:rPr>
              <a:t> </a:t>
            </a:r>
            <a:r>
              <a:rPr kumimoji="1" lang="en-US" altLang="zh-CN" sz="2800" dirty="0">
                <a:solidFill>
                  <a:srgbClr val="FF0000"/>
                </a:solidFill>
              </a:rPr>
              <a:t>CFM,</a:t>
            </a:r>
            <a:r>
              <a:rPr kumimoji="1" lang="zh-CN" altLang="en-US" sz="2800" dirty="0">
                <a:solidFill>
                  <a:srgbClr val="FF0000"/>
                </a:solidFill>
              </a:rPr>
              <a:t> </a:t>
            </a:r>
            <a:r>
              <a:rPr kumimoji="1" lang="en-US" altLang="zh-CN" sz="2800" dirty="0">
                <a:solidFill>
                  <a:srgbClr val="FF0000"/>
                </a:solidFill>
              </a:rPr>
              <a:t>etc.</a:t>
            </a:r>
            <a:endParaRPr kumimoji="1" lang="en" altLang="zh-CN" sz="2800" dirty="0">
              <a:solidFill>
                <a:srgbClr val="FF0000"/>
              </a:solidFill>
            </a:endParaRPr>
          </a:p>
          <a:p>
            <a:pPr marL="914400" lvl="1" indent="-457200">
              <a:buFont typeface="Arial" panose="020B0604020202020204" pitchFamily="34" charset="0"/>
              <a:buChar char="•"/>
            </a:pPr>
            <a:endParaRPr lang="en-US" altLang="zh-CN"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kumimoji="1" lang="en-US" altLang="zh-CN" sz="2800" dirty="0"/>
              <a:t>Existing</a:t>
            </a:r>
            <a:r>
              <a:rPr kumimoji="1" lang="zh-CN" altLang="en-US" sz="2800" dirty="0"/>
              <a:t> </a:t>
            </a:r>
            <a:r>
              <a:rPr kumimoji="1" lang="en-US" altLang="zh-CN" sz="2800" dirty="0"/>
              <a:t>FM</a:t>
            </a:r>
            <a:r>
              <a:rPr kumimoji="1" lang="zh-CN" altLang="en-US" sz="2800" dirty="0"/>
              <a:t> </a:t>
            </a:r>
            <a:r>
              <a:rPr kumimoji="1" lang="en-US" altLang="zh-CN" sz="2800" dirty="0"/>
              <a:t>studies</a:t>
            </a:r>
            <a:r>
              <a:rPr kumimoji="1" lang="zh-CN" altLang="en-US" sz="2800" dirty="0"/>
              <a:t> </a:t>
            </a:r>
            <a:r>
              <a:rPr kumimoji="1" lang="en" altLang="zh-CN" sz="2800" dirty="0"/>
              <a:t>either focus on</a:t>
            </a:r>
            <a:r>
              <a:rPr kumimoji="1" lang="en" altLang="zh-CN" sz="2800" dirty="0">
                <a:solidFill>
                  <a:srgbClr val="FF0000"/>
                </a:solidFill>
              </a:rPr>
              <a:t> rating prediction task only</a:t>
            </a:r>
            <a:r>
              <a:rPr kumimoji="1" lang="en" altLang="zh-CN" sz="2800" dirty="0"/>
              <a:t>, or typically adopt convenient </a:t>
            </a:r>
            <a:r>
              <a:rPr kumimoji="1" lang="en" altLang="zh-CN" sz="2800" dirty="0">
                <a:solidFill>
                  <a:srgbClr val="FF0000"/>
                </a:solidFill>
              </a:rPr>
              <a:t>negative sampling </a:t>
            </a:r>
            <a:r>
              <a:rPr kumimoji="1" lang="en" altLang="zh-CN" sz="2800" dirty="0"/>
              <a:t>for optimizing the ranking performance</a:t>
            </a:r>
            <a:endParaRPr lang="en-US" altLang="zh-CN"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80319188"/>
      </p:ext>
    </p:extLst>
  </p:cSld>
  <p:clrMapOvr>
    <a:masterClrMapping/>
  </p:clrMapOvr>
  <mc:AlternateContent xmlns:mc="http://schemas.openxmlformats.org/markup-compatibility/2006" xmlns:p14="http://schemas.microsoft.com/office/powerpoint/2010/main">
    <mc:Choice Requires="p14">
      <p:transition spd="slow" p14:dur="2000" advTm="6045"/>
    </mc:Choice>
    <mc:Fallback xmlns="">
      <p:transition spd="slow" advTm="604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EC44C54-BAF9-9C49-9C7D-D463085BC6A7}" type="slidenum">
              <a:rPr lang="en-US" smtClean="0"/>
              <a:t>6</a:t>
            </a:fld>
            <a:endParaRPr lang="en-US"/>
          </a:p>
        </p:txBody>
      </p:sp>
      <p:sp>
        <p:nvSpPr>
          <p:cNvPr id="5" name="object 5">
            <a:extLst>
              <a:ext uri="{FF2B5EF4-FFF2-40B4-BE49-F238E27FC236}">
                <a16:creationId xmlns:a16="http://schemas.microsoft.com/office/drawing/2014/main" id="{5D6FCAC2-3046-564E-8547-6B233DE2B10A}"/>
              </a:ext>
            </a:extLst>
          </p:cNvPr>
          <p:cNvSpPr/>
          <p:nvPr/>
        </p:nvSpPr>
        <p:spPr>
          <a:xfrm flipV="1">
            <a:off x="1300453" y="4495800"/>
            <a:ext cx="10510547" cy="57150"/>
          </a:xfrm>
          <a:custGeom>
            <a:avLst/>
            <a:gdLst/>
            <a:ahLst/>
            <a:cxnLst/>
            <a:rect l="l" t="t" r="r" b="b"/>
            <a:pathLst>
              <a:path w="7392034">
                <a:moveTo>
                  <a:pt x="0" y="0"/>
                </a:moveTo>
                <a:lnTo>
                  <a:pt x="7391404" y="0"/>
                </a:lnTo>
              </a:path>
            </a:pathLst>
          </a:custGeom>
          <a:ln w="25400">
            <a:solidFill>
              <a:srgbClr val="4A7EBB"/>
            </a:solidFill>
          </a:ln>
        </p:spPr>
        <p:txBody>
          <a:bodyPr wrap="square" lIns="0" tIns="0" rIns="0" bIns="0" rtlCol="0"/>
          <a:lstStyle/>
          <a:p>
            <a:endParaRPr/>
          </a:p>
        </p:txBody>
      </p:sp>
      <p:sp>
        <p:nvSpPr>
          <p:cNvPr id="7" name="object 6">
            <a:extLst>
              <a:ext uri="{FF2B5EF4-FFF2-40B4-BE49-F238E27FC236}">
                <a16:creationId xmlns:a16="http://schemas.microsoft.com/office/drawing/2014/main" id="{AF08BAD2-3626-F641-830C-EAFA6A00A911}"/>
              </a:ext>
            </a:extLst>
          </p:cNvPr>
          <p:cNvSpPr txBox="1"/>
          <p:nvPr/>
        </p:nvSpPr>
        <p:spPr>
          <a:xfrm>
            <a:off x="619087" y="2183431"/>
            <a:ext cx="1713296" cy="1305486"/>
          </a:xfrm>
          <a:prstGeom prst="rect">
            <a:avLst/>
          </a:prstGeom>
        </p:spPr>
        <p:txBody>
          <a:bodyPr vert="horz" wrap="square" lIns="0" tIns="12700" rIns="0" bIns="0" rtlCol="0">
            <a:spAutoFit/>
          </a:bodyPr>
          <a:lstStyle/>
          <a:p>
            <a:pPr marL="12700">
              <a:spcBef>
                <a:spcPts val="100"/>
              </a:spcBef>
            </a:pPr>
            <a:r>
              <a:rPr lang="en-US" altLang="zh-CN" sz="2800" spc="10" dirty="0">
                <a:solidFill>
                  <a:srgbClr val="FF0000"/>
                </a:solidFill>
                <a:cs typeface="Microsoft YaHei"/>
              </a:rPr>
              <a:t>Complex</a:t>
            </a:r>
            <a:r>
              <a:rPr lang="zh-CN" altLang="en-US" sz="2800" spc="10" dirty="0">
                <a:solidFill>
                  <a:srgbClr val="FF0000"/>
                </a:solidFill>
                <a:cs typeface="Microsoft YaHei"/>
              </a:rPr>
              <a:t> </a:t>
            </a:r>
            <a:r>
              <a:rPr lang="en-US" altLang="zh-CN" sz="2800" spc="10" dirty="0">
                <a:solidFill>
                  <a:srgbClr val="FF0000"/>
                </a:solidFill>
                <a:cs typeface="Microsoft YaHei"/>
              </a:rPr>
              <a:t>Neural</a:t>
            </a:r>
            <a:r>
              <a:rPr lang="zh-CN" altLang="en-US" sz="2800" spc="10" dirty="0">
                <a:solidFill>
                  <a:srgbClr val="FF0000"/>
                </a:solidFill>
                <a:cs typeface="Microsoft YaHei"/>
              </a:rPr>
              <a:t> </a:t>
            </a:r>
            <a:r>
              <a:rPr lang="en-US" altLang="zh-CN" sz="2800" spc="10" dirty="0">
                <a:solidFill>
                  <a:srgbClr val="FF0000"/>
                </a:solidFill>
                <a:cs typeface="Microsoft YaHei"/>
              </a:rPr>
              <a:t>Network</a:t>
            </a:r>
            <a:endParaRPr sz="2800" dirty="0">
              <a:cs typeface="Microsoft YaHei"/>
            </a:endParaRPr>
          </a:p>
        </p:txBody>
      </p:sp>
      <p:sp>
        <p:nvSpPr>
          <p:cNvPr id="8" name="object 7">
            <a:extLst>
              <a:ext uri="{FF2B5EF4-FFF2-40B4-BE49-F238E27FC236}">
                <a16:creationId xmlns:a16="http://schemas.microsoft.com/office/drawing/2014/main" id="{033169BA-72B8-6148-850B-F68A35BDAF79}"/>
              </a:ext>
            </a:extLst>
          </p:cNvPr>
          <p:cNvSpPr txBox="1"/>
          <p:nvPr/>
        </p:nvSpPr>
        <p:spPr>
          <a:xfrm>
            <a:off x="2372142" y="1846795"/>
            <a:ext cx="9634330" cy="3675237"/>
          </a:xfrm>
          <a:prstGeom prst="rect">
            <a:avLst/>
          </a:prstGeom>
        </p:spPr>
        <p:txBody>
          <a:bodyPr vert="horz" wrap="square" lIns="0" tIns="12700" rIns="0" bIns="0" rtlCol="0">
            <a:spAutoFit/>
          </a:bodyPr>
          <a:lstStyle/>
          <a:p>
            <a:pPr marL="12700">
              <a:spcBef>
                <a:spcPts val="100"/>
              </a:spcBef>
            </a:pPr>
            <a:r>
              <a:rPr sz="2600" spc="-710" dirty="0">
                <a:latin typeface="Wingdings"/>
                <a:cs typeface="Wingdings"/>
              </a:rPr>
              <a:t></a:t>
            </a:r>
            <a:r>
              <a:rPr sz="2600" spc="430" dirty="0">
                <a:latin typeface="Times New Roman"/>
                <a:cs typeface="Times New Roman"/>
              </a:rPr>
              <a:t> </a:t>
            </a:r>
            <a:r>
              <a:rPr lang="zh-CN" altLang="en-US" sz="2600" spc="430" dirty="0">
                <a:latin typeface="Times New Roman"/>
                <a:cs typeface="Times New Roman"/>
              </a:rPr>
              <a:t> </a:t>
            </a:r>
            <a:r>
              <a:rPr lang="en-US" altLang="zh-CN" sz="2600" dirty="0">
                <a:latin typeface="Calibri" panose="020F0502020204030204" pitchFamily="34" charset="0"/>
                <a:ea typeface="Arial Hebrew" charset="-79"/>
                <a:cs typeface="Calibri" panose="020F0502020204030204" pitchFamily="34" charset="0"/>
              </a:rPr>
              <a:t>Ex</a:t>
            </a:r>
            <a:r>
              <a:rPr lang="en" altLang="zh-CN" sz="2600" dirty="0">
                <a:latin typeface="Calibri" panose="020F0502020204030204" pitchFamily="34" charset="0"/>
                <a:ea typeface="Arial Hebrew" charset="-79"/>
                <a:cs typeface="Calibri" panose="020F0502020204030204" pitchFamily="34" charset="0"/>
              </a:rPr>
              <a:t>ploring new deep learning architectures </a:t>
            </a:r>
            <a:r>
              <a:rPr lang="en-US" altLang="zh-CN" sz="2600" dirty="0">
                <a:latin typeface="Calibri" panose="020F0502020204030204" pitchFamily="34" charset="0"/>
                <a:ea typeface="Arial Hebrew" charset="-79"/>
                <a:cs typeface="Calibri" panose="020F0502020204030204" pitchFamily="34" charset="0"/>
              </a:rPr>
              <a:t>for Rec. Sys.</a:t>
            </a:r>
            <a:endParaRPr lang="en" altLang="zh-CN" sz="2600" dirty="0">
              <a:latin typeface="Calibri" panose="020F0502020204030204" pitchFamily="34" charset="0"/>
              <a:ea typeface="Arial Hebrew" charset="-79"/>
              <a:cs typeface="Calibri" panose="020F0502020204030204" pitchFamily="34" charset="0"/>
            </a:endParaRPr>
          </a:p>
          <a:p>
            <a:pPr marL="927100" lvl="1" indent="-457200">
              <a:spcBef>
                <a:spcPts val="100"/>
              </a:spcBef>
              <a:buFont typeface="Arial" panose="020B0604020202020204" pitchFamily="34" charset="0"/>
              <a:buChar char="•"/>
            </a:pPr>
            <a:r>
              <a:rPr lang="en-US" altLang="zh-CN" sz="2800" dirty="0">
                <a:latin typeface="Calibri" panose="020F0502020204030204" pitchFamily="34" charset="0"/>
                <a:ea typeface="Arial Hebrew" charset="-79"/>
                <a:cs typeface="Calibri" panose="020F0502020204030204" pitchFamily="34" charset="0"/>
              </a:rPr>
              <a:t>Attention,</a:t>
            </a:r>
            <a:r>
              <a:rPr lang="zh-CN" altLang="en-US" sz="2800" dirty="0">
                <a:latin typeface="Calibri" panose="020F0502020204030204" pitchFamily="34" charset="0"/>
                <a:ea typeface="Arial Hebrew" charset="-79"/>
                <a:cs typeface="Calibri" panose="020F0502020204030204" pitchFamily="34" charset="0"/>
              </a:rPr>
              <a:t> </a:t>
            </a:r>
            <a:r>
              <a:rPr lang="en-US" altLang="zh-CN" sz="2800" dirty="0">
                <a:latin typeface="Calibri" panose="020F0502020204030204" pitchFamily="34" charset="0"/>
                <a:ea typeface="Arial Hebrew" charset="-79"/>
                <a:cs typeface="Calibri" panose="020F0502020204030204" pitchFamily="34" charset="0"/>
              </a:rPr>
              <a:t>MLP,</a:t>
            </a:r>
            <a:r>
              <a:rPr lang="zh-CN" altLang="en-US" sz="2800" dirty="0">
                <a:latin typeface="Calibri" panose="020F0502020204030204" pitchFamily="34" charset="0"/>
                <a:ea typeface="Arial Hebrew" charset="-79"/>
                <a:cs typeface="Calibri" panose="020F0502020204030204" pitchFamily="34" charset="0"/>
              </a:rPr>
              <a:t> </a:t>
            </a:r>
            <a:r>
              <a:rPr lang="en-US" altLang="zh-CN" sz="2800" dirty="0">
                <a:latin typeface="Calibri" panose="020F0502020204030204" pitchFamily="34" charset="0"/>
                <a:ea typeface="Arial Hebrew" charset="-79"/>
                <a:cs typeface="Calibri" panose="020F0502020204030204" pitchFamily="34" charset="0"/>
              </a:rPr>
              <a:t>CNN, </a:t>
            </a:r>
            <a:r>
              <a:rPr lang="en-US" altLang="zh-CN" sz="2800" dirty="0" err="1">
                <a:latin typeface="Calibri" panose="020F0502020204030204" pitchFamily="34" charset="0"/>
                <a:ea typeface="Arial Hebrew" charset="-79"/>
                <a:cs typeface="Calibri" panose="020F0502020204030204" pitchFamily="34" charset="0"/>
              </a:rPr>
              <a:t>etc</a:t>
            </a:r>
            <a:endParaRPr lang="en-US" altLang="zh-CN" sz="2800" dirty="0">
              <a:solidFill>
                <a:srgbClr val="0000FF"/>
              </a:solidFill>
              <a:latin typeface="Calibri" panose="020F0502020204030204" pitchFamily="34" charset="0"/>
              <a:ea typeface="Arial Hebrew" charset="-79"/>
              <a:cs typeface="Calibri" panose="020F0502020204030204" pitchFamily="34" charset="0"/>
            </a:endParaRPr>
          </a:p>
          <a:p>
            <a:pPr marL="927100" lvl="1" indent="-457200">
              <a:spcBef>
                <a:spcPts val="100"/>
              </a:spcBef>
              <a:buFont typeface="Arial" panose="020B0604020202020204" pitchFamily="34" charset="0"/>
              <a:buChar char="•"/>
            </a:pPr>
            <a:r>
              <a:rPr lang="en-US" altLang="zh-CN" sz="2800" dirty="0">
                <a:solidFill>
                  <a:srgbClr val="0000FF"/>
                </a:solidFill>
                <a:latin typeface="Calibri" panose="020F0502020204030204" pitchFamily="34" charset="0"/>
                <a:ea typeface="Arial Hebrew" charset="-79"/>
                <a:cs typeface="Calibri" panose="020F0502020204030204" pitchFamily="34" charset="0"/>
              </a:rPr>
              <a:t>Superior</a:t>
            </a:r>
            <a:r>
              <a:rPr lang="zh-CN" altLang="en-US" sz="2800" dirty="0">
                <a:solidFill>
                  <a:srgbClr val="0000FF"/>
                </a:solidFill>
                <a:latin typeface="Calibri" panose="020F0502020204030204" pitchFamily="34" charset="0"/>
                <a:ea typeface="Arial Hebrew" charset="-79"/>
                <a:cs typeface="Calibri" panose="020F0502020204030204" pitchFamily="34" charset="0"/>
              </a:rPr>
              <a:t> </a:t>
            </a:r>
            <a:r>
              <a:rPr lang="en-US" altLang="zh-CN" sz="2800" dirty="0">
                <a:solidFill>
                  <a:srgbClr val="0000FF"/>
                </a:solidFill>
                <a:latin typeface="Calibri" panose="020F0502020204030204" pitchFamily="34" charset="0"/>
                <a:ea typeface="Arial Hebrew" charset="-79"/>
                <a:cs typeface="Calibri" panose="020F0502020204030204" pitchFamily="34" charset="0"/>
              </a:rPr>
              <a:t>ability</a:t>
            </a:r>
            <a:r>
              <a:rPr lang="zh-CN" altLang="en-US" sz="2800" dirty="0">
                <a:solidFill>
                  <a:srgbClr val="0000FF"/>
                </a:solidFill>
                <a:latin typeface="Calibri" panose="020F0502020204030204" pitchFamily="34" charset="0"/>
                <a:ea typeface="Arial Hebrew" charset="-79"/>
                <a:cs typeface="Calibri" panose="020F0502020204030204" pitchFamily="34" charset="0"/>
              </a:rPr>
              <a:t> </a:t>
            </a:r>
            <a:r>
              <a:rPr lang="en-US" altLang="zh-CN" sz="2800" dirty="0">
                <a:latin typeface="Calibri" panose="020F0502020204030204" pitchFamily="34" charset="0"/>
                <a:ea typeface="Arial Hebrew" charset="-79"/>
                <a:cs typeface="Calibri" panose="020F0502020204030204" pitchFamily="34" charset="0"/>
              </a:rPr>
              <a:t>to</a:t>
            </a:r>
            <a:r>
              <a:rPr lang="zh-CN" altLang="en-US" sz="2800" dirty="0">
                <a:latin typeface="Calibri" panose="020F0502020204030204" pitchFamily="34" charset="0"/>
                <a:ea typeface="Arial Hebrew" charset="-79"/>
                <a:cs typeface="Calibri" panose="020F0502020204030204" pitchFamily="34" charset="0"/>
              </a:rPr>
              <a:t> </a:t>
            </a:r>
            <a:r>
              <a:rPr lang="en" altLang="zh-CN" sz="2800" dirty="0">
                <a:latin typeface="Calibri" panose="020F0502020204030204" pitchFamily="34" charset="0"/>
                <a:ea typeface="Arial Hebrew" charset="-79"/>
                <a:cs typeface="Calibri" panose="020F0502020204030204" pitchFamily="34" charset="0"/>
              </a:rPr>
              <a:t>complex network structures</a:t>
            </a:r>
          </a:p>
          <a:p>
            <a:pPr marL="12700">
              <a:spcBef>
                <a:spcPts val="100"/>
              </a:spcBef>
            </a:pPr>
            <a:r>
              <a:rPr lang="en-US" altLang="zh-CN" sz="2600" spc="-710" dirty="0">
                <a:latin typeface="Wingdings"/>
                <a:cs typeface="Calibri" panose="020F0502020204030204" pitchFamily="34" charset="0"/>
              </a:rPr>
              <a:t></a:t>
            </a:r>
            <a:r>
              <a:rPr lang="en-US" altLang="zh-CN" sz="2600" spc="430" dirty="0">
                <a:latin typeface="Times New Roman"/>
                <a:cs typeface="Times New Roman"/>
              </a:rPr>
              <a:t> </a:t>
            </a:r>
            <a:r>
              <a:rPr lang="zh-CN" altLang="en-US" sz="2600" spc="430" dirty="0">
                <a:latin typeface="Times New Roman"/>
                <a:cs typeface="Times New Roman"/>
              </a:rPr>
              <a:t> </a:t>
            </a:r>
            <a:r>
              <a:rPr kumimoji="1" lang="en-US" altLang="zh-CN" sz="2600" dirty="0"/>
              <a:t>With</a:t>
            </a:r>
            <a:r>
              <a:rPr kumimoji="1" lang="zh-CN" altLang="en-US" sz="2600" dirty="0"/>
              <a:t> </a:t>
            </a:r>
            <a:r>
              <a:rPr kumimoji="1" lang="en" altLang="zh-CN" sz="2600" dirty="0">
                <a:solidFill>
                  <a:srgbClr val="0000FF"/>
                </a:solidFill>
              </a:rPr>
              <a:t>substantial number of parameters </a:t>
            </a:r>
          </a:p>
          <a:p>
            <a:pPr marL="12700">
              <a:spcBef>
                <a:spcPts val="100"/>
              </a:spcBef>
            </a:pPr>
            <a:r>
              <a:rPr lang="en-US" altLang="zh-CN" sz="2600" spc="-710" dirty="0">
                <a:latin typeface="Wingdings"/>
                <a:cs typeface="Calibri" panose="020F0502020204030204" pitchFamily="34" charset="0"/>
              </a:rPr>
              <a:t></a:t>
            </a:r>
            <a:r>
              <a:rPr lang="en-US" altLang="zh-CN" sz="2600" spc="430" dirty="0">
                <a:latin typeface="Times New Roman"/>
                <a:cs typeface="Times New Roman"/>
              </a:rPr>
              <a:t> </a:t>
            </a:r>
            <a:r>
              <a:rPr lang="zh-CN" altLang="en-US" sz="2600" spc="430" dirty="0">
                <a:latin typeface="Times New Roman"/>
                <a:cs typeface="Times New Roman"/>
              </a:rPr>
              <a:t> </a:t>
            </a:r>
            <a:r>
              <a:rPr kumimoji="1" lang="en-US" altLang="zh-CN" sz="2600" dirty="0">
                <a:latin typeface="Calibri" panose="020F0502020204030204" pitchFamily="34" charset="0"/>
                <a:cs typeface="Calibri" panose="020F0502020204030204" pitchFamily="34" charset="0"/>
              </a:rPr>
              <a:t>Re</a:t>
            </a:r>
            <a:r>
              <a:rPr kumimoji="1" lang="en" altLang="zh-CN" sz="2600" dirty="0">
                <a:latin typeface="Calibri" panose="020F0502020204030204" pitchFamily="34" charset="0"/>
                <a:cs typeface="Calibri" panose="020F0502020204030204" pitchFamily="34" charset="0"/>
              </a:rPr>
              <a:t>quire </a:t>
            </a:r>
            <a:r>
              <a:rPr kumimoji="1" lang="en" altLang="zh-CN" sz="2600" dirty="0">
                <a:solidFill>
                  <a:srgbClr val="0000FF"/>
                </a:solidFill>
                <a:latin typeface="Calibri" panose="020F0502020204030204" pitchFamily="34" charset="0"/>
                <a:cs typeface="Calibri" panose="020F0502020204030204" pitchFamily="34" charset="0"/>
              </a:rPr>
              <a:t>expensive computations </a:t>
            </a:r>
            <a:r>
              <a:rPr kumimoji="1" lang="en" altLang="zh-CN" sz="2600" dirty="0">
                <a:latin typeface="Calibri" panose="020F0502020204030204" pitchFamily="34" charset="0"/>
                <a:cs typeface="Calibri" panose="020F0502020204030204" pitchFamily="34" charset="0"/>
              </a:rPr>
              <a:t>even with a </a:t>
            </a:r>
            <a:r>
              <a:rPr kumimoji="1" lang="en" altLang="zh-CN" sz="2600" dirty="0">
                <a:solidFill>
                  <a:srgbClr val="0000FF"/>
                </a:solidFill>
                <a:latin typeface="Calibri" panose="020F0502020204030204" pitchFamily="34" charset="0"/>
                <a:cs typeface="Calibri" panose="020F0502020204030204" pitchFamily="34" charset="0"/>
              </a:rPr>
              <a:t>sampling-based</a:t>
            </a:r>
            <a:r>
              <a:rPr kumimoji="1" lang="en" altLang="zh-CN" sz="2600" dirty="0">
                <a:latin typeface="Calibri" panose="020F0502020204030204" pitchFamily="34" charset="0"/>
                <a:cs typeface="Calibri" panose="020F0502020204030204" pitchFamily="34" charset="0"/>
              </a:rPr>
              <a:t> learning strategy (</a:t>
            </a:r>
            <a:r>
              <a:rPr kumimoji="1" lang="en-US" altLang="zh-CN" sz="2600" dirty="0">
                <a:solidFill>
                  <a:srgbClr val="0000FF"/>
                </a:solidFill>
                <a:latin typeface="Calibri" panose="020F0502020204030204" pitchFamily="34" charset="0"/>
                <a:cs typeface="Calibri" panose="020F0502020204030204" pitchFamily="34" charset="0"/>
              </a:rPr>
              <a:t>negative sampling</a:t>
            </a:r>
            <a:r>
              <a:rPr kumimoji="1" lang="en-US" altLang="zh-CN" sz="2600" dirty="0">
                <a:latin typeface="Calibri" panose="020F0502020204030204" pitchFamily="34" charset="0"/>
                <a:cs typeface="Calibri" panose="020F0502020204030204" pitchFamily="34" charset="0"/>
              </a:rPr>
              <a:t>)</a:t>
            </a:r>
            <a:endParaRPr lang="en-US" altLang="zh-CN" sz="2600" spc="5" dirty="0">
              <a:latin typeface="Calibri" panose="020F0502020204030204" pitchFamily="34" charset="0"/>
              <a:cs typeface="Calibri" panose="020F0502020204030204" pitchFamily="34" charset="0"/>
            </a:endParaRPr>
          </a:p>
          <a:p>
            <a:pPr marL="12700"/>
            <a:endParaRPr lang="en-US" altLang="zh-CN" sz="2800" spc="5" dirty="0">
              <a:cs typeface="Microsoft YaHei"/>
            </a:endParaRPr>
          </a:p>
          <a:p>
            <a:pPr marL="12700"/>
            <a:endParaRPr lang="en-US" altLang="zh-CN" sz="2800" spc="5" dirty="0">
              <a:cs typeface="Microsoft YaHei"/>
            </a:endParaRPr>
          </a:p>
          <a:p>
            <a:pPr marL="12700">
              <a:lnSpc>
                <a:spcPts val="2020"/>
              </a:lnSpc>
            </a:pPr>
            <a:endParaRPr sz="2800" dirty="0">
              <a:cs typeface="Microsoft YaHei"/>
            </a:endParaRPr>
          </a:p>
        </p:txBody>
      </p:sp>
      <p:sp>
        <p:nvSpPr>
          <p:cNvPr id="9" name="object 8">
            <a:extLst>
              <a:ext uri="{FF2B5EF4-FFF2-40B4-BE49-F238E27FC236}">
                <a16:creationId xmlns:a16="http://schemas.microsoft.com/office/drawing/2014/main" id="{3B1D89E8-89DC-4E45-BF12-3EC86178CC53}"/>
              </a:ext>
            </a:extLst>
          </p:cNvPr>
          <p:cNvSpPr txBox="1"/>
          <p:nvPr/>
        </p:nvSpPr>
        <p:spPr>
          <a:xfrm>
            <a:off x="611074" y="4873971"/>
            <a:ext cx="2489376" cy="874598"/>
          </a:xfrm>
          <a:prstGeom prst="rect">
            <a:avLst/>
          </a:prstGeom>
        </p:spPr>
        <p:txBody>
          <a:bodyPr vert="horz" wrap="square" lIns="0" tIns="12700" rIns="0" bIns="0" rtlCol="0">
            <a:spAutoFit/>
          </a:bodyPr>
          <a:lstStyle/>
          <a:p>
            <a:pPr marL="12700">
              <a:spcBef>
                <a:spcPts val="100"/>
              </a:spcBef>
            </a:pPr>
            <a:r>
              <a:rPr lang="en-US" altLang="zh-CN" sz="2800" spc="-5" dirty="0">
                <a:solidFill>
                  <a:srgbClr val="FF0000"/>
                </a:solidFill>
                <a:cs typeface="Microsoft YaHei"/>
              </a:rPr>
              <a:t>Negative</a:t>
            </a:r>
            <a:r>
              <a:rPr lang="zh-CN" altLang="en-US" sz="2800" spc="-5" dirty="0">
                <a:solidFill>
                  <a:srgbClr val="FF0000"/>
                </a:solidFill>
                <a:cs typeface="Microsoft YaHei"/>
              </a:rPr>
              <a:t> </a:t>
            </a:r>
            <a:r>
              <a:rPr lang="en-US" altLang="zh-CN" sz="2800" spc="-5" dirty="0">
                <a:solidFill>
                  <a:srgbClr val="FF0000"/>
                </a:solidFill>
                <a:cs typeface="Microsoft YaHei"/>
              </a:rPr>
              <a:t>Sampling</a:t>
            </a:r>
            <a:endParaRPr sz="2800" dirty="0">
              <a:cs typeface="Microsoft YaHei"/>
            </a:endParaRPr>
          </a:p>
        </p:txBody>
      </p:sp>
      <p:sp>
        <p:nvSpPr>
          <p:cNvPr id="10" name="矩形 9">
            <a:extLst>
              <a:ext uri="{FF2B5EF4-FFF2-40B4-BE49-F238E27FC236}">
                <a16:creationId xmlns:a16="http://schemas.microsoft.com/office/drawing/2014/main" id="{9AEE7C02-AE3E-7346-8A00-5F78D2D9E6F3}"/>
              </a:ext>
            </a:extLst>
          </p:cNvPr>
          <p:cNvSpPr/>
          <p:nvPr/>
        </p:nvSpPr>
        <p:spPr>
          <a:xfrm>
            <a:off x="2120352" y="4950501"/>
            <a:ext cx="10137910" cy="892552"/>
          </a:xfrm>
          <a:prstGeom prst="rect">
            <a:avLst/>
          </a:prstGeom>
        </p:spPr>
        <p:txBody>
          <a:bodyPr wrap="square">
            <a:spAutoFit/>
          </a:bodyPr>
          <a:lstStyle/>
          <a:p>
            <a:pPr marL="12700"/>
            <a:r>
              <a:rPr lang="en-US" altLang="zh-CN" sz="2600" spc="-710" dirty="0">
                <a:latin typeface="Wingdings"/>
                <a:cs typeface="Calibri" panose="020F0502020204030204" pitchFamily="34" charset="0"/>
              </a:rPr>
              <a:t></a:t>
            </a:r>
            <a:r>
              <a:rPr lang="en-US" altLang="zh-CN" sz="2600" spc="430" dirty="0">
                <a:latin typeface="Times New Roman"/>
                <a:cs typeface="Times New Roman"/>
              </a:rPr>
              <a:t> </a:t>
            </a:r>
            <a:r>
              <a:rPr lang="en-US" altLang="zh-CN" sz="2600" spc="5" dirty="0">
                <a:latin typeface="Calibri" panose="020F0502020204030204" pitchFamily="34" charset="0"/>
                <a:cs typeface="Calibri" panose="020F0502020204030204" pitchFamily="34" charset="0"/>
              </a:rPr>
              <a:t>Not</a:t>
            </a:r>
            <a:r>
              <a:rPr lang="zh-CN" altLang="en-US" sz="2600" spc="5" dirty="0">
                <a:latin typeface="Calibri" panose="020F0502020204030204" pitchFamily="34" charset="0"/>
                <a:cs typeface="Calibri" panose="020F0502020204030204" pitchFamily="34" charset="0"/>
              </a:rPr>
              <a:t> </a:t>
            </a:r>
            <a:r>
              <a:rPr lang="en-US" altLang="zh-CN" sz="2600" spc="5" dirty="0">
                <a:latin typeface="Calibri" panose="020F0502020204030204" pitchFamily="34" charset="0"/>
                <a:cs typeface="Calibri" panose="020F0502020204030204" pitchFamily="34" charset="0"/>
              </a:rPr>
              <a:t>robust</a:t>
            </a:r>
          </a:p>
          <a:p>
            <a:pPr marL="12700"/>
            <a:r>
              <a:rPr lang="en-US" altLang="zh-CN" sz="2600" spc="-710" dirty="0">
                <a:latin typeface="Wingdings"/>
                <a:cs typeface="Calibri" panose="020F0502020204030204" pitchFamily="34" charset="0"/>
              </a:rPr>
              <a:t></a:t>
            </a:r>
            <a:r>
              <a:rPr lang="en-US" altLang="zh-CN" sz="2600" spc="430" dirty="0">
                <a:latin typeface="Times New Roman"/>
                <a:cs typeface="Times New Roman"/>
              </a:rPr>
              <a:t> </a:t>
            </a:r>
            <a:r>
              <a:rPr lang="en-US" altLang="zh-CN" sz="2600" spc="5" dirty="0">
                <a:latin typeface="Calibri" panose="020F0502020204030204" pitchFamily="34" charset="0"/>
                <a:cs typeface="Calibri" panose="020F0502020204030204" pitchFamily="34" charset="0"/>
              </a:rPr>
              <a:t>Difficult</a:t>
            </a:r>
            <a:r>
              <a:rPr lang="zh-CN" altLang="en-US" sz="2600" spc="5" dirty="0">
                <a:latin typeface="Calibri" panose="020F0502020204030204" pitchFamily="34" charset="0"/>
                <a:cs typeface="Calibri" panose="020F0502020204030204" pitchFamily="34" charset="0"/>
              </a:rPr>
              <a:t> </a:t>
            </a:r>
            <a:r>
              <a:rPr lang="en-US" altLang="zh-CN" sz="2600" spc="5" dirty="0">
                <a:latin typeface="Calibri" panose="020F0502020204030204" pitchFamily="34" charset="0"/>
                <a:cs typeface="Calibri" panose="020F0502020204030204" pitchFamily="34" charset="0"/>
              </a:rPr>
              <a:t>to</a:t>
            </a:r>
            <a:r>
              <a:rPr lang="zh-CN" altLang="en-US" sz="2600" spc="5" dirty="0">
                <a:latin typeface="Calibri" panose="020F0502020204030204" pitchFamily="34" charset="0"/>
                <a:cs typeface="Calibri" panose="020F0502020204030204" pitchFamily="34" charset="0"/>
              </a:rPr>
              <a:t> </a:t>
            </a:r>
            <a:r>
              <a:rPr lang="en-US" altLang="zh-CN" sz="2600" spc="5" dirty="0">
                <a:latin typeface="Calibri" panose="020F0502020204030204" pitchFamily="34" charset="0"/>
                <a:cs typeface="Calibri" panose="020F0502020204030204" pitchFamily="34" charset="0"/>
              </a:rPr>
              <a:t>achieve the optimal performance in practical applications</a:t>
            </a:r>
          </a:p>
        </p:txBody>
      </p:sp>
      <p:sp>
        <p:nvSpPr>
          <p:cNvPr id="11" name="Rounded Rectangle 6">
            <a:extLst>
              <a:ext uri="{FF2B5EF4-FFF2-40B4-BE49-F238E27FC236}">
                <a16:creationId xmlns:a16="http://schemas.microsoft.com/office/drawing/2014/main" id="{AEA57718-969E-C84D-B935-1328D547896B}"/>
              </a:ext>
            </a:extLst>
          </p:cNvPr>
          <p:cNvSpPr/>
          <p:nvPr/>
        </p:nvSpPr>
        <p:spPr>
          <a:xfrm>
            <a:off x="1692476" y="3383921"/>
            <a:ext cx="9129925" cy="1376782"/>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Can we find some solutions</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to</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b="1" i="1" dirty="0">
                <a:ln w="900" cmpd="sng">
                  <a:solidFill>
                    <a:schemeClr val="accent1">
                      <a:satMod val="190000"/>
                      <a:alpha val="55000"/>
                    </a:schemeClr>
                  </a:solidFill>
                  <a:prstDash val="solid"/>
                </a:ln>
                <a:solidFill>
                  <a:srgbClr val="FFFF00"/>
                </a:solidFill>
                <a:effectLst>
                  <a:innerShdw blurRad="101600" dist="76200" dir="5400000">
                    <a:schemeClr val="accent1">
                      <a:satMod val="190000"/>
                      <a:tint val="100000"/>
                      <a:alpha val="74000"/>
                    </a:schemeClr>
                  </a:innerShdw>
                </a:effectLst>
              </a:rPr>
              <a:t>efficiently</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learn</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a</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neural</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recommendation</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model with the help of contextual</a:t>
            </a:r>
          </a:p>
          <a:p>
            <a:pPr algn="ctr"/>
            <a:r>
              <a:rPr lang="en-US" altLang="zh-CN" sz="2800" dirty="0">
                <a:ln w="18415" cmpd="sng">
                  <a:solidFill>
                    <a:srgbClr val="FFFFFF"/>
                  </a:solidFill>
                  <a:prstDash val="solid"/>
                </a:ln>
                <a:solidFill>
                  <a:srgbClr val="FFFFFF"/>
                </a:solidFill>
                <a:effectLst>
                  <a:outerShdw blurRad="63500" dir="3600000" algn="tl" rotWithShape="0">
                    <a:srgbClr val="000000">
                      <a:alpha val="70000"/>
                    </a:srgbClr>
                  </a:outerShdw>
                </a:effectLst>
              </a:rPr>
              <a:t>information</a:t>
            </a:r>
            <a:r>
              <a:rPr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altLang="zh-CN" sz="2800" b="1" i="1" dirty="0">
                <a:ln w="900" cmpd="sng">
                  <a:solidFill>
                    <a:schemeClr val="accent1">
                      <a:satMod val="190000"/>
                      <a:alpha val="55000"/>
                    </a:schemeClr>
                  </a:solidFill>
                  <a:prstDash val="solid"/>
                </a:ln>
                <a:solidFill>
                  <a:srgbClr val="FFFF00"/>
                </a:solidFill>
                <a:effectLst>
                  <a:innerShdw blurRad="101600" dist="76200" dir="5400000">
                    <a:schemeClr val="accent1">
                      <a:satMod val="190000"/>
                      <a:tint val="100000"/>
                      <a:alpha val="74000"/>
                    </a:schemeClr>
                  </a:innerShdw>
                </a:effectLst>
              </a:rPr>
              <a:t>without</a:t>
            </a:r>
            <a:r>
              <a:rPr lang="zh-CN" altLang="en-US" sz="2800" b="1" i="1" dirty="0">
                <a:ln w="900" cmpd="sng">
                  <a:solidFill>
                    <a:schemeClr val="accent1">
                      <a:satMod val="190000"/>
                      <a:alpha val="55000"/>
                    </a:schemeClr>
                  </a:solidFill>
                  <a:prstDash val="solid"/>
                </a:ln>
                <a:solidFill>
                  <a:srgbClr val="FFFF00"/>
                </a:solidFill>
                <a:effectLst>
                  <a:innerShdw blurRad="101600" dist="76200" dir="5400000">
                    <a:schemeClr val="accent1">
                      <a:satMod val="190000"/>
                      <a:tint val="100000"/>
                      <a:alpha val="74000"/>
                    </a:schemeClr>
                  </a:innerShdw>
                </a:effectLst>
              </a:rPr>
              <a:t> </a:t>
            </a:r>
            <a:r>
              <a:rPr lang="en-US" altLang="zh-CN" sz="2800" b="1" i="1" dirty="0">
                <a:ln w="900" cmpd="sng">
                  <a:solidFill>
                    <a:schemeClr val="accent1">
                      <a:satMod val="190000"/>
                      <a:alpha val="55000"/>
                    </a:schemeClr>
                  </a:solidFill>
                  <a:prstDash val="solid"/>
                </a:ln>
                <a:solidFill>
                  <a:srgbClr val="FFFF00"/>
                </a:solidFill>
                <a:effectLst>
                  <a:innerShdw blurRad="101600" dist="76200" dir="5400000">
                    <a:schemeClr val="accent1">
                      <a:satMod val="190000"/>
                      <a:tint val="100000"/>
                      <a:alpha val="74000"/>
                    </a:schemeClr>
                  </a:innerShdw>
                </a:effectLst>
              </a:rPr>
              <a:t>sampling</a:t>
            </a:r>
            <a:r>
              <a:rPr 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a:t>
            </a:r>
          </a:p>
        </p:txBody>
      </p:sp>
      <p:sp>
        <p:nvSpPr>
          <p:cNvPr id="12" name="Title 1">
            <a:extLst>
              <a:ext uri="{FF2B5EF4-FFF2-40B4-BE49-F238E27FC236}">
                <a16:creationId xmlns:a16="http://schemas.microsoft.com/office/drawing/2014/main" id="{CF1F7623-AC3F-4D4B-9FB0-50956F988194}"/>
              </a:ext>
            </a:extLst>
          </p:cNvPr>
          <p:cNvSpPr>
            <a:spLocks noGrp="1"/>
          </p:cNvSpPr>
          <p:nvPr>
            <p:ph type="title"/>
          </p:nvPr>
        </p:nvSpPr>
        <p:spPr>
          <a:xfrm>
            <a:off x="677334" y="450576"/>
            <a:ext cx="8578633" cy="1169682"/>
          </a:xfrm>
        </p:spPr>
        <p:txBody>
          <a:bodyPr>
            <a:noAutofit/>
          </a:bodyPr>
          <a:lstStyle/>
          <a:p>
            <a:r>
              <a:rPr lang="en-US" altLang="zh-CN" dirty="0">
                <a:solidFill>
                  <a:schemeClr val="tx1"/>
                </a:solidFill>
              </a:rPr>
              <a:t>Motivation:</a:t>
            </a:r>
            <a:br>
              <a:rPr lang="en-US" altLang="zh-CN" dirty="0">
                <a:solidFill>
                  <a:schemeClr val="tx1"/>
                </a:solidFill>
              </a:rPr>
            </a:br>
            <a:r>
              <a:rPr lang="en-US" altLang="zh-CN" sz="3200" dirty="0">
                <a:solidFill>
                  <a:schemeClr val="tx1"/>
                </a:solidFill>
              </a:rPr>
              <a:t>Progresses and limitations in N</a:t>
            </a:r>
            <a:r>
              <a:rPr lang="en-US" altLang="zh-CN" sz="3200" b="1" dirty="0">
                <a:solidFill>
                  <a:schemeClr val="tx1"/>
                </a:solidFill>
              </a:rPr>
              <a:t>eural</a:t>
            </a:r>
            <a:r>
              <a:rPr lang="zh-CN" altLang="en-US" sz="3200" b="1" dirty="0">
                <a:solidFill>
                  <a:schemeClr val="tx1"/>
                </a:solidFill>
              </a:rPr>
              <a:t> </a:t>
            </a:r>
            <a:r>
              <a:rPr lang="en-US" altLang="zh-CN" sz="3200" dirty="0">
                <a:solidFill>
                  <a:schemeClr val="tx1"/>
                </a:solidFill>
              </a:rPr>
              <a:t>R</a:t>
            </a:r>
            <a:r>
              <a:rPr lang="en-US" altLang="zh-CN" sz="3200" b="1" dirty="0">
                <a:solidFill>
                  <a:schemeClr val="tx1"/>
                </a:solidFill>
              </a:rPr>
              <a:t>ec. </a:t>
            </a:r>
            <a:r>
              <a:rPr lang="en-US" altLang="zh-CN" sz="3200" dirty="0">
                <a:solidFill>
                  <a:schemeClr val="tx1"/>
                </a:solidFill>
              </a:rPr>
              <a:t>M</a:t>
            </a:r>
            <a:r>
              <a:rPr lang="en-US" altLang="zh-CN" sz="3200" b="1" dirty="0">
                <a:solidFill>
                  <a:schemeClr val="tx1"/>
                </a:solidFill>
              </a:rPr>
              <a:t>odels</a:t>
            </a:r>
            <a:endParaRPr lang="en-US" b="1" dirty="0">
              <a:solidFill>
                <a:schemeClr val="tx1"/>
              </a:solidFill>
            </a:endParaRPr>
          </a:p>
        </p:txBody>
      </p:sp>
    </p:spTree>
    <p:extLst>
      <p:ext uri="{BB962C8B-B14F-4D97-AF65-F5344CB8AC3E}">
        <p14:creationId xmlns:p14="http://schemas.microsoft.com/office/powerpoint/2010/main" val="3700347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p:bldP spid="10" grpId="0"/>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7</a:t>
            </a:fld>
            <a:endParaRPr kumimoji="1" lang="zh-CN" altLang="en-US" dirty="0"/>
          </a:p>
        </p:txBody>
      </p:sp>
      <p:sp>
        <p:nvSpPr>
          <p:cNvPr id="22" name="object 2"/>
          <p:cNvSpPr txBox="1">
            <a:spLocks noGrp="1"/>
          </p:cNvSpPr>
          <p:nvPr>
            <p:ph type="title"/>
          </p:nvPr>
        </p:nvSpPr>
        <p:spPr>
          <a:xfrm>
            <a:off x="1112846" y="802812"/>
            <a:ext cx="8076484" cy="435119"/>
          </a:xfrm>
          <a:prstGeom prst="rect">
            <a:avLst/>
          </a:prstGeom>
        </p:spPr>
        <p:txBody>
          <a:bodyPr vert="horz" wrap="square" lIns="0" tIns="12700" rIns="0" bIns="0" rtlCol="0" anchor="b">
            <a:spAutoFit/>
          </a:bodyPr>
          <a:lstStyle/>
          <a:p>
            <a:r>
              <a:rPr lang="en" altLang="zh-CN" sz="3200" dirty="0">
                <a:solidFill>
                  <a:schemeClr val="tx1"/>
                </a:solidFill>
              </a:rPr>
              <a:t>Complexity </a:t>
            </a:r>
            <a:r>
              <a:rPr lang="en-US" altLang="zh-CN" sz="3200" dirty="0">
                <a:solidFill>
                  <a:schemeClr val="tx1"/>
                </a:solidFill>
              </a:rPr>
              <a:t>I</a:t>
            </a:r>
            <a:r>
              <a:rPr lang="en" altLang="zh-CN" sz="3200" dirty="0" err="1">
                <a:solidFill>
                  <a:schemeClr val="tx1"/>
                </a:solidFill>
              </a:rPr>
              <a:t>ssue</a:t>
            </a:r>
            <a:r>
              <a:rPr lang="en" altLang="zh-CN" sz="3200" dirty="0">
                <a:solidFill>
                  <a:schemeClr val="tx1"/>
                </a:solidFill>
              </a:rPr>
              <a:t> of </a:t>
            </a:r>
            <a:r>
              <a:rPr lang="en-US" altLang="zh-CN" sz="3200" dirty="0">
                <a:solidFill>
                  <a:schemeClr val="tx1"/>
                </a:solidFill>
              </a:rPr>
              <a:t>N</a:t>
            </a:r>
            <a:r>
              <a:rPr lang="en" altLang="zh-CN" sz="3200" dirty="0">
                <a:solidFill>
                  <a:schemeClr val="tx1"/>
                </a:solidFill>
              </a:rPr>
              <a:t>on-sampling FM</a:t>
            </a:r>
            <a:endParaRPr kumimoji="1" lang="en-US" altLang="zh-CN" sz="3200" dirty="0">
              <a:latin typeface="+mn-lt"/>
            </a:endParaRPr>
          </a:p>
        </p:txBody>
      </p:sp>
      <p:pic>
        <p:nvPicPr>
          <p:cNvPr id="13" name="图片 12">
            <a:extLst>
              <a:ext uri="{FF2B5EF4-FFF2-40B4-BE49-F238E27FC236}">
                <a16:creationId xmlns:a16="http://schemas.microsoft.com/office/drawing/2014/main" id="{1BBF1A27-0162-6C42-A544-AD6725E5B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6924" y="25056703"/>
            <a:ext cx="8778240" cy="8564138"/>
          </a:xfrm>
          <a:prstGeom prst="rect">
            <a:avLst/>
          </a:prstGeom>
        </p:spPr>
      </p:pic>
      <p:pic>
        <p:nvPicPr>
          <p:cNvPr id="14" name="图片 13">
            <a:extLst>
              <a:ext uri="{FF2B5EF4-FFF2-40B4-BE49-F238E27FC236}">
                <a16:creationId xmlns:a16="http://schemas.microsoft.com/office/drawing/2014/main" id="{62D46389-3A19-5148-BA5D-F61456571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324" y="25209103"/>
            <a:ext cx="8778240" cy="8564138"/>
          </a:xfrm>
          <a:prstGeom prst="rect">
            <a:avLst/>
          </a:prstGeom>
        </p:spPr>
      </p:pic>
      <p:pic>
        <p:nvPicPr>
          <p:cNvPr id="15" name="图片 14">
            <a:extLst>
              <a:ext uri="{FF2B5EF4-FFF2-40B4-BE49-F238E27FC236}">
                <a16:creationId xmlns:a16="http://schemas.microsoft.com/office/drawing/2014/main" id="{B402F913-A916-4841-8014-917BD81AED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724" y="25361503"/>
            <a:ext cx="8778240" cy="8564138"/>
          </a:xfrm>
          <a:prstGeom prst="rect">
            <a:avLst/>
          </a:prstGeom>
        </p:spPr>
      </p:pic>
      <p:pic>
        <p:nvPicPr>
          <p:cNvPr id="5" name="图片 4">
            <a:extLst>
              <a:ext uri="{FF2B5EF4-FFF2-40B4-BE49-F238E27FC236}">
                <a16:creationId xmlns:a16="http://schemas.microsoft.com/office/drawing/2014/main" id="{8087610E-977E-0A43-A865-CAC7847931B2}"/>
              </a:ext>
            </a:extLst>
          </p:cNvPr>
          <p:cNvPicPr>
            <a:picLocks noChangeAspect="1"/>
          </p:cNvPicPr>
          <p:nvPr/>
        </p:nvPicPr>
        <p:blipFill>
          <a:blip r:embed="rId4"/>
          <a:stretch>
            <a:fillRect/>
          </a:stretch>
        </p:blipFill>
        <p:spPr>
          <a:xfrm>
            <a:off x="3427959" y="4087877"/>
            <a:ext cx="5270276" cy="1083715"/>
          </a:xfrm>
          <a:prstGeom prst="rect">
            <a:avLst/>
          </a:prstGeom>
        </p:spPr>
      </p:pic>
      <p:pic>
        <p:nvPicPr>
          <p:cNvPr id="6" name="图片 5">
            <a:extLst>
              <a:ext uri="{FF2B5EF4-FFF2-40B4-BE49-F238E27FC236}">
                <a16:creationId xmlns:a16="http://schemas.microsoft.com/office/drawing/2014/main" id="{D05AAE95-0A67-EC4C-92AB-A98288DEBF3F}"/>
              </a:ext>
            </a:extLst>
          </p:cNvPr>
          <p:cNvPicPr>
            <a:picLocks noChangeAspect="1"/>
          </p:cNvPicPr>
          <p:nvPr/>
        </p:nvPicPr>
        <p:blipFill>
          <a:blip r:embed="rId5"/>
          <a:stretch>
            <a:fillRect/>
          </a:stretch>
        </p:blipFill>
        <p:spPr>
          <a:xfrm>
            <a:off x="3942247" y="5279304"/>
            <a:ext cx="2727494" cy="548240"/>
          </a:xfrm>
          <a:prstGeom prst="rect">
            <a:avLst/>
          </a:prstGeom>
        </p:spPr>
      </p:pic>
      <p:sp>
        <p:nvSpPr>
          <p:cNvPr id="12" name="object 11">
            <a:extLst>
              <a:ext uri="{FF2B5EF4-FFF2-40B4-BE49-F238E27FC236}">
                <a16:creationId xmlns:a16="http://schemas.microsoft.com/office/drawing/2014/main" id="{418BB733-2E4A-DE4B-A66A-523493DD1EC1}"/>
              </a:ext>
            </a:extLst>
          </p:cNvPr>
          <p:cNvSpPr txBox="1"/>
          <p:nvPr/>
        </p:nvSpPr>
        <p:spPr>
          <a:xfrm>
            <a:off x="1235648" y="5311448"/>
            <a:ext cx="2706599" cy="443711"/>
          </a:xfrm>
          <a:prstGeom prst="rect">
            <a:avLst/>
          </a:prstGeom>
        </p:spPr>
        <p:txBody>
          <a:bodyPr vert="horz" wrap="square" lIns="0" tIns="12700" rIns="0" bIns="0" rtlCol="0">
            <a:spAutoFit/>
          </a:bodyPr>
          <a:lstStyle/>
          <a:p>
            <a:pPr marL="12700">
              <a:spcBef>
                <a:spcPts val="100"/>
              </a:spcBef>
            </a:pPr>
            <a:r>
              <a:rPr lang="en-US" altLang="zh-CN" sz="2800" spc="-20" dirty="0">
                <a:solidFill>
                  <a:srgbClr val="FF0000"/>
                </a:solidFill>
                <a:latin typeface="Calibri"/>
                <a:cs typeface="Calibri"/>
              </a:rPr>
              <a:t>Complexity</a:t>
            </a:r>
            <a:r>
              <a:rPr sz="2800" spc="-5" dirty="0">
                <a:solidFill>
                  <a:srgbClr val="FF0000"/>
                </a:solidFill>
                <a:latin typeface="Calibri"/>
                <a:cs typeface="Calibri"/>
              </a:rPr>
              <a:t>:</a:t>
            </a:r>
            <a:endParaRPr sz="2800" dirty="0">
              <a:solidFill>
                <a:srgbClr val="FF0000"/>
              </a:solidFill>
              <a:latin typeface="Calibri"/>
              <a:cs typeface="Calibri"/>
            </a:endParaRPr>
          </a:p>
        </p:txBody>
      </p:sp>
      <p:sp>
        <p:nvSpPr>
          <p:cNvPr id="2" name="文本框 1">
            <a:extLst>
              <a:ext uri="{FF2B5EF4-FFF2-40B4-BE49-F238E27FC236}">
                <a16:creationId xmlns:a16="http://schemas.microsoft.com/office/drawing/2014/main" id="{E2BE7A82-5D88-3F4A-A631-C1B1C1198349}"/>
              </a:ext>
            </a:extLst>
          </p:cNvPr>
          <p:cNvSpPr txBox="1"/>
          <p:nvPr/>
        </p:nvSpPr>
        <p:spPr>
          <a:xfrm>
            <a:off x="1167655" y="2004742"/>
            <a:ext cx="7705379" cy="1200329"/>
          </a:xfrm>
          <a:prstGeom prst="rect">
            <a:avLst/>
          </a:prstGeom>
          <a:noFill/>
        </p:spPr>
        <p:txBody>
          <a:bodyPr wrap="none" rtlCol="0">
            <a:spAutoFit/>
          </a:bodyPr>
          <a:lstStyle/>
          <a:p>
            <a:pPr marL="342900" indent="-342900">
              <a:buFont typeface="Arial" panose="020B0604020202020204" pitchFamily="34" charset="0"/>
              <a:buChar char="•"/>
            </a:pPr>
            <a:r>
              <a:rPr kumimoji="1" lang="en-US" altLang="zh-CN" sz="2400" dirty="0">
                <a:latin typeface="Calibri" panose="020F0502020204030204" pitchFamily="34" charset="0"/>
                <a:cs typeface="Calibri" panose="020F0502020204030204" pitchFamily="34" charset="0"/>
              </a:rPr>
              <a:t>In implicit data, the user-item interactions</a:t>
            </a:r>
            <a:r>
              <a:rPr kumimoji="1" lang="en-US" altLang="zh-CN" sz="2400" b="1" dirty="0">
                <a:latin typeface="Calibri" panose="020F0502020204030204" pitchFamily="34" charset="0"/>
                <a:cs typeface="Calibri" panose="020F0502020204030204" pitchFamily="34" charset="0"/>
              </a:rPr>
              <a:t> R </a:t>
            </a:r>
            <a:r>
              <a:rPr kumimoji="1" lang="en-US" altLang="zh-CN" sz="2400" dirty="0">
                <a:latin typeface="Calibri" panose="020F0502020204030204" pitchFamily="34" charset="0"/>
                <a:cs typeface="Calibri" panose="020F0502020204030204" pitchFamily="34" charset="0"/>
              </a:rPr>
              <a:t>is defined as:</a:t>
            </a:r>
          </a:p>
          <a:p>
            <a:pPr marL="342900" indent="-342900">
              <a:buFont typeface="Arial" panose="020B0604020202020204" pitchFamily="34" charset="0"/>
              <a:buChar char="•"/>
            </a:pPr>
            <a:endParaRPr kumimoji="1" lang="en-US" altLang="zh-CN" sz="2400" dirty="0"/>
          </a:p>
          <a:p>
            <a:endParaRPr kumimoji="1" lang="en-US" altLang="zh-CN" sz="2400" dirty="0"/>
          </a:p>
        </p:txBody>
      </p:sp>
      <p:pic>
        <p:nvPicPr>
          <p:cNvPr id="11" name="图片 10">
            <a:extLst>
              <a:ext uri="{FF2B5EF4-FFF2-40B4-BE49-F238E27FC236}">
                <a16:creationId xmlns:a16="http://schemas.microsoft.com/office/drawing/2014/main" id="{4DD2951E-035D-DB4D-8C7E-8D3E9C9074DD}"/>
              </a:ext>
            </a:extLst>
          </p:cNvPr>
          <p:cNvPicPr>
            <a:picLocks noChangeAspect="1"/>
          </p:cNvPicPr>
          <p:nvPr/>
        </p:nvPicPr>
        <p:blipFill>
          <a:blip r:embed="rId6"/>
          <a:stretch>
            <a:fillRect/>
          </a:stretch>
        </p:blipFill>
        <p:spPr>
          <a:xfrm>
            <a:off x="2424995" y="2430116"/>
            <a:ext cx="7422414" cy="1056034"/>
          </a:xfrm>
          <a:prstGeom prst="rect">
            <a:avLst/>
          </a:prstGeom>
        </p:spPr>
      </p:pic>
      <p:cxnSp>
        <p:nvCxnSpPr>
          <p:cNvPr id="9" name="直线连接符 8">
            <a:extLst>
              <a:ext uri="{FF2B5EF4-FFF2-40B4-BE49-F238E27FC236}">
                <a16:creationId xmlns:a16="http://schemas.microsoft.com/office/drawing/2014/main" id="{A3BD3D76-DB16-BD43-8E60-0877DD71589F}"/>
              </a:ext>
            </a:extLst>
          </p:cNvPr>
          <p:cNvCxnSpPr>
            <a:cxnSpLocks/>
          </p:cNvCxnSpPr>
          <p:nvPr/>
        </p:nvCxnSpPr>
        <p:spPr>
          <a:xfrm>
            <a:off x="4514850" y="5808494"/>
            <a:ext cx="791144"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A39D1624-B4AF-9E41-9CB5-F3EEE60D653C}"/>
              </a:ext>
            </a:extLst>
          </p:cNvPr>
          <p:cNvSpPr txBox="1"/>
          <p:nvPr/>
        </p:nvSpPr>
        <p:spPr>
          <a:xfrm>
            <a:off x="3942247" y="5874209"/>
            <a:ext cx="2875881" cy="369332"/>
          </a:xfrm>
          <a:prstGeom prst="rect">
            <a:avLst/>
          </a:prstGeom>
          <a:noFill/>
        </p:spPr>
        <p:txBody>
          <a:bodyPr wrap="square" rtlCol="0">
            <a:spAutoFit/>
          </a:bodyPr>
          <a:lstStyle/>
          <a:p>
            <a:r>
              <a:rPr kumimoji="1" lang="en-US" altLang="zh-CN" dirty="0">
                <a:solidFill>
                  <a:srgbClr val="FF0000"/>
                </a:solidFill>
              </a:rPr>
              <a:t>Number</a:t>
            </a:r>
            <a:r>
              <a:rPr kumimoji="1" lang="zh-CN" altLang="en-US" dirty="0">
                <a:solidFill>
                  <a:srgbClr val="FF0000"/>
                </a:solidFill>
              </a:rPr>
              <a:t> </a:t>
            </a:r>
            <a:r>
              <a:rPr kumimoji="1" lang="en-US" altLang="zh-CN" dirty="0">
                <a:solidFill>
                  <a:srgbClr val="FF0000"/>
                </a:solidFill>
              </a:rPr>
              <a:t>of</a:t>
            </a:r>
            <a:r>
              <a:rPr kumimoji="1" lang="zh-CN" altLang="en-US" dirty="0">
                <a:solidFill>
                  <a:srgbClr val="FF0000"/>
                </a:solidFill>
              </a:rPr>
              <a:t> </a:t>
            </a:r>
            <a:r>
              <a:rPr kumimoji="1" lang="en-US" altLang="zh-CN" dirty="0">
                <a:solidFill>
                  <a:srgbClr val="FF0000"/>
                </a:solidFill>
              </a:rPr>
              <a:t>context</a:t>
            </a:r>
            <a:r>
              <a:rPr kumimoji="1" lang="zh-CN" altLang="en-US" dirty="0">
                <a:solidFill>
                  <a:srgbClr val="FF0000"/>
                </a:solidFill>
              </a:rPr>
              <a:t> </a:t>
            </a:r>
            <a:r>
              <a:rPr kumimoji="1" lang="en-US" altLang="zh-CN" dirty="0">
                <a:solidFill>
                  <a:srgbClr val="FF0000"/>
                </a:solidFill>
              </a:rPr>
              <a:t>features</a:t>
            </a:r>
            <a:endParaRPr kumimoji="1" lang="zh-CN" altLang="en-US" dirty="0">
              <a:solidFill>
                <a:srgbClr val="FF0000"/>
              </a:solidFill>
            </a:endParaRPr>
          </a:p>
        </p:txBody>
      </p:sp>
      <p:sp>
        <p:nvSpPr>
          <p:cNvPr id="17" name="矩形 16">
            <a:extLst>
              <a:ext uri="{FF2B5EF4-FFF2-40B4-BE49-F238E27FC236}">
                <a16:creationId xmlns:a16="http://schemas.microsoft.com/office/drawing/2014/main" id="{4FF6C657-2C67-894A-8A92-B7C3F5B11705}"/>
              </a:ext>
            </a:extLst>
          </p:cNvPr>
          <p:cNvSpPr/>
          <p:nvPr/>
        </p:nvSpPr>
        <p:spPr>
          <a:xfrm>
            <a:off x="1197548" y="3626589"/>
            <a:ext cx="5616538" cy="461665"/>
          </a:xfrm>
          <a:prstGeom prst="rect">
            <a:avLst/>
          </a:prstGeom>
        </p:spPr>
        <p:txBody>
          <a:bodyPr wrap="none">
            <a:spAutoFit/>
          </a:bodyPr>
          <a:lstStyle/>
          <a:p>
            <a:pPr marL="342900" indent="-342900">
              <a:buFont typeface="Arial" panose="020B0604020202020204" pitchFamily="34" charset="0"/>
              <a:buChar char="•"/>
            </a:pPr>
            <a:r>
              <a:rPr kumimoji="1" lang="en-US" altLang="zh-CN" sz="2400" dirty="0"/>
              <a:t>For</a:t>
            </a:r>
            <a:r>
              <a:rPr kumimoji="1" lang="zh-CN" altLang="en-US" sz="2400" dirty="0"/>
              <a:t> </a:t>
            </a:r>
            <a:r>
              <a:rPr kumimoji="1" lang="en-US" altLang="zh-CN" sz="2400" dirty="0"/>
              <a:t>a</a:t>
            </a:r>
            <a:r>
              <a:rPr kumimoji="1" lang="zh-CN" altLang="en-US" sz="2400" dirty="0"/>
              <a:t> </a:t>
            </a:r>
            <a:r>
              <a:rPr kumimoji="1" lang="en-US" altLang="zh-CN" sz="2400" dirty="0"/>
              <a:t>commonly-used</a:t>
            </a:r>
            <a:r>
              <a:rPr kumimoji="1" lang="zh-CN" altLang="en-US" sz="2400" dirty="0"/>
              <a:t> </a:t>
            </a:r>
            <a:r>
              <a:rPr kumimoji="1" lang="en-US" altLang="zh-CN" sz="2400" dirty="0"/>
              <a:t>non-sampling</a:t>
            </a:r>
            <a:r>
              <a:rPr kumimoji="1" lang="zh-CN" altLang="en-US" sz="2400" dirty="0"/>
              <a:t> </a:t>
            </a:r>
            <a:r>
              <a:rPr kumimoji="1" lang="en-US" altLang="zh-CN" sz="2400" dirty="0"/>
              <a:t>loss:</a:t>
            </a:r>
            <a:endParaRPr kumimoji="1" lang="zh-CN" altLang="en-US" sz="2400" dirty="0"/>
          </a:p>
        </p:txBody>
      </p:sp>
    </p:spTree>
    <p:extLst>
      <p:ext uri="{BB962C8B-B14F-4D97-AF65-F5344CB8AC3E}">
        <p14:creationId xmlns:p14="http://schemas.microsoft.com/office/powerpoint/2010/main" val="1893514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8</a:t>
            </a:fld>
            <a:endParaRPr kumimoji="1" lang="zh-CN" altLang="en-US" dirty="0"/>
          </a:p>
        </p:txBody>
      </p:sp>
      <p:sp>
        <p:nvSpPr>
          <p:cNvPr id="22" name="object 2"/>
          <p:cNvSpPr txBox="1">
            <a:spLocks noGrp="1"/>
          </p:cNvSpPr>
          <p:nvPr>
            <p:ph type="title"/>
          </p:nvPr>
        </p:nvSpPr>
        <p:spPr>
          <a:xfrm>
            <a:off x="789857" y="853723"/>
            <a:ext cx="8076484" cy="435119"/>
          </a:xfrm>
          <a:prstGeom prst="rect">
            <a:avLst/>
          </a:prstGeom>
        </p:spPr>
        <p:txBody>
          <a:bodyPr vert="horz" wrap="square" lIns="0" tIns="12700" rIns="0" bIns="0" rtlCol="0" anchor="b">
            <a:spAutoFit/>
          </a:bodyPr>
          <a:lstStyle/>
          <a:p>
            <a:r>
              <a:rPr lang="en-US" altLang="zh-CN" sz="3200" dirty="0" err="1">
                <a:solidFill>
                  <a:schemeClr val="tx1"/>
                </a:solidFill>
              </a:rPr>
              <a:t>Effi</a:t>
            </a:r>
            <a:r>
              <a:rPr lang="en" altLang="zh-CN" sz="3200" dirty="0" err="1">
                <a:solidFill>
                  <a:schemeClr val="tx1"/>
                </a:solidFill>
              </a:rPr>
              <a:t>cient</a:t>
            </a:r>
            <a:r>
              <a:rPr lang="en" altLang="zh-CN" sz="3200" dirty="0">
                <a:solidFill>
                  <a:schemeClr val="tx1"/>
                </a:solidFill>
              </a:rPr>
              <a:t> Non-sampling Matrix</a:t>
            </a:r>
            <a:r>
              <a:rPr lang="zh-CN" altLang="en-US" sz="3200" dirty="0">
                <a:solidFill>
                  <a:schemeClr val="tx1"/>
                </a:solidFill>
              </a:rPr>
              <a:t> </a:t>
            </a:r>
            <a:r>
              <a:rPr lang="en" altLang="zh-CN" sz="3200" dirty="0">
                <a:solidFill>
                  <a:schemeClr val="tx1"/>
                </a:solidFill>
              </a:rPr>
              <a:t>Factorization</a:t>
            </a:r>
          </a:p>
        </p:txBody>
      </p:sp>
      <p:pic>
        <p:nvPicPr>
          <p:cNvPr id="13" name="图片 12">
            <a:extLst>
              <a:ext uri="{FF2B5EF4-FFF2-40B4-BE49-F238E27FC236}">
                <a16:creationId xmlns:a16="http://schemas.microsoft.com/office/drawing/2014/main" id="{1BBF1A27-0162-6C42-A544-AD6725E5B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6924" y="25056703"/>
            <a:ext cx="8778240" cy="8564138"/>
          </a:xfrm>
          <a:prstGeom prst="rect">
            <a:avLst/>
          </a:prstGeom>
        </p:spPr>
      </p:pic>
      <p:pic>
        <p:nvPicPr>
          <p:cNvPr id="14" name="图片 13">
            <a:extLst>
              <a:ext uri="{FF2B5EF4-FFF2-40B4-BE49-F238E27FC236}">
                <a16:creationId xmlns:a16="http://schemas.microsoft.com/office/drawing/2014/main" id="{62D46389-3A19-5148-BA5D-F61456571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324" y="25209103"/>
            <a:ext cx="8778240" cy="8564138"/>
          </a:xfrm>
          <a:prstGeom prst="rect">
            <a:avLst/>
          </a:prstGeom>
        </p:spPr>
      </p:pic>
      <p:pic>
        <p:nvPicPr>
          <p:cNvPr id="15" name="图片 14">
            <a:extLst>
              <a:ext uri="{FF2B5EF4-FFF2-40B4-BE49-F238E27FC236}">
                <a16:creationId xmlns:a16="http://schemas.microsoft.com/office/drawing/2014/main" id="{B402F913-A916-4841-8014-917BD81AED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724" y="25361503"/>
            <a:ext cx="8778240" cy="8564138"/>
          </a:xfrm>
          <a:prstGeom prst="rect">
            <a:avLst/>
          </a:prstGeom>
        </p:spPr>
      </p:pic>
      <p:pic>
        <p:nvPicPr>
          <p:cNvPr id="5" name="图片 4">
            <a:extLst>
              <a:ext uri="{FF2B5EF4-FFF2-40B4-BE49-F238E27FC236}">
                <a16:creationId xmlns:a16="http://schemas.microsoft.com/office/drawing/2014/main" id="{35DFA51C-F4F3-F649-B8FE-35951C1788B4}"/>
              </a:ext>
            </a:extLst>
          </p:cNvPr>
          <p:cNvPicPr>
            <a:picLocks noChangeAspect="1"/>
          </p:cNvPicPr>
          <p:nvPr/>
        </p:nvPicPr>
        <p:blipFill>
          <a:blip r:embed="rId4"/>
          <a:stretch>
            <a:fillRect/>
          </a:stretch>
        </p:blipFill>
        <p:spPr>
          <a:xfrm>
            <a:off x="384940" y="1782788"/>
            <a:ext cx="6894273" cy="4418479"/>
          </a:xfrm>
          <a:prstGeom prst="rect">
            <a:avLst/>
          </a:prstGeom>
        </p:spPr>
      </p:pic>
      <p:pic>
        <p:nvPicPr>
          <p:cNvPr id="12" name="图片 11">
            <a:extLst>
              <a:ext uri="{FF2B5EF4-FFF2-40B4-BE49-F238E27FC236}">
                <a16:creationId xmlns:a16="http://schemas.microsoft.com/office/drawing/2014/main" id="{199D4C8E-D5EC-8A4B-B5AD-8123032BD9C9}"/>
              </a:ext>
            </a:extLst>
          </p:cNvPr>
          <p:cNvPicPr>
            <a:picLocks noChangeAspect="1"/>
          </p:cNvPicPr>
          <p:nvPr/>
        </p:nvPicPr>
        <p:blipFill rotWithShape="1">
          <a:blip r:embed="rId5"/>
          <a:srcRect t="14173"/>
          <a:stretch/>
        </p:blipFill>
        <p:spPr>
          <a:xfrm>
            <a:off x="8968922" y="3403402"/>
            <a:ext cx="1206500" cy="316101"/>
          </a:xfrm>
          <a:prstGeom prst="rect">
            <a:avLst/>
          </a:prstGeom>
        </p:spPr>
      </p:pic>
      <p:pic>
        <p:nvPicPr>
          <p:cNvPr id="16" name="图片 15">
            <a:extLst>
              <a:ext uri="{FF2B5EF4-FFF2-40B4-BE49-F238E27FC236}">
                <a16:creationId xmlns:a16="http://schemas.microsoft.com/office/drawing/2014/main" id="{ED5AC5F7-D833-3D4B-BE2D-097FADEF2CD8}"/>
              </a:ext>
            </a:extLst>
          </p:cNvPr>
          <p:cNvPicPr>
            <a:picLocks noChangeAspect="1"/>
          </p:cNvPicPr>
          <p:nvPr/>
        </p:nvPicPr>
        <p:blipFill>
          <a:blip r:embed="rId6"/>
          <a:stretch>
            <a:fillRect/>
          </a:stretch>
        </p:blipFill>
        <p:spPr>
          <a:xfrm>
            <a:off x="8790879" y="5053849"/>
            <a:ext cx="2705100" cy="406400"/>
          </a:xfrm>
          <a:prstGeom prst="rect">
            <a:avLst/>
          </a:prstGeom>
        </p:spPr>
      </p:pic>
      <p:sp>
        <p:nvSpPr>
          <p:cNvPr id="18" name="下箭头 17">
            <a:extLst>
              <a:ext uri="{FF2B5EF4-FFF2-40B4-BE49-F238E27FC236}">
                <a16:creationId xmlns:a16="http://schemas.microsoft.com/office/drawing/2014/main" id="{BDD96E9A-8681-6B44-9827-A4613A92BB80}"/>
              </a:ext>
            </a:extLst>
          </p:cNvPr>
          <p:cNvSpPr/>
          <p:nvPr/>
        </p:nvSpPr>
        <p:spPr>
          <a:xfrm>
            <a:off x="9499779" y="4334577"/>
            <a:ext cx="231648" cy="4362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矩形 18">
            <a:extLst>
              <a:ext uri="{FF2B5EF4-FFF2-40B4-BE49-F238E27FC236}">
                <a16:creationId xmlns:a16="http://schemas.microsoft.com/office/drawing/2014/main" id="{67578535-DE4A-6B49-8210-765DC1AC49B5}"/>
              </a:ext>
            </a:extLst>
          </p:cNvPr>
          <p:cNvSpPr/>
          <p:nvPr/>
        </p:nvSpPr>
        <p:spPr>
          <a:xfrm>
            <a:off x="8820906" y="5502177"/>
            <a:ext cx="827855" cy="369332"/>
          </a:xfrm>
          <a:prstGeom prst="rect">
            <a:avLst/>
          </a:prstGeom>
        </p:spPr>
        <p:txBody>
          <a:bodyPr wrap="none">
            <a:spAutoFit/>
          </a:bodyPr>
          <a:lstStyle/>
          <a:p>
            <a:r>
              <a:rPr lang="en-US" altLang="zh-CN" b="1" dirty="0">
                <a:solidFill>
                  <a:srgbClr val="0000FF"/>
                </a:solidFill>
              </a:rPr>
              <a:t>#Users</a:t>
            </a:r>
            <a:endParaRPr lang="zh-CN" altLang="zh-CN" b="1" dirty="0">
              <a:solidFill>
                <a:srgbClr val="0000FF"/>
              </a:solidFill>
            </a:endParaRPr>
          </a:p>
        </p:txBody>
      </p:sp>
      <p:sp>
        <p:nvSpPr>
          <p:cNvPr id="20" name="矩形 19">
            <a:extLst>
              <a:ext uri="{FF2B5EF4-FFF2-40B4-BE49-F238E27FC236}">
                <a16:creationId xmlns:a16="http://schemas.microsoft.com/office/drawing/2014/main" id="{2CF0FEBF-33C4-DD44-B97B-9979C3937D29}"/>
              </a:ext>
            </a:extLst>
          </p:cNvPr>
          <p:cNvSpPr/>
          <p:nvPr/>
        </p:nvSpPr>
        <p:spPr>
          <a:xfrm>
            <a:off x="9592164" y="5502177"/>
            <a:ext cx="832664" cy="369332"/>
          </a:xfrm>
          <a:prstGeom prst="rect">
            <a:avLst/>
          </a:prstGeom>
        </p:spPr>
        <p:txBody>
          <a:bodyPr wrap="none">
            <a:spAutoFit/>
          </a:bodyPr>
          <a:lstStyle/>
          <a:p>
            <a:r>
              <a:rPr lang="en-US" altLang="zh-CN" b="1" dirty="0">
                <a:solidFill>
                  <a:srgbClr val="0000FF"/>
                </a:solidFill>
              </a:rPr>
              <a:t>#Items</a:t>
            </a:r>
            <a:endParaRPr lang="zh-CN" altLang="zh-CN" b="1" dirty="0">
              <a:solidFill>
                <a:srgbClr val="0000FF"/>
              </a:solidFill>
            </a:endParaRPr>
          </a:p>
        </p:txBody>
      </p:sp>
      <p:sp>
        <p:nvSpPr>
          <p:cNvPr id="21" name="矩形 20">
            <a:extLst>
              <a:ext uri="{FF2B5EF4-FFF2-40B4-BE49-F238E27FC236}">
                <a16:creationId xmlns:a16="http://schemas.microsoft.com/office/drawing/2014/main" id="{C19A3804-2A93-3044-A3B6-01A0969EF84E}"/>
              </a:ext>
            </a:extLst>
          </p:cNvPr>
          <p:cNvSpPr/>
          <p:nvPr/>
        </p:nvSpPr>
        <p:spPr>
          <a:xfrm>
            <a:off x="10485103" y="5495290"/>
            <a:ext cx="1049262" cy="369332"/>
          </a:xfrm>
          <a:prstGeom prst="rect">
            <a:avLst/>
          </a:prstGeom>
        </p:spPr>
        <p:txBody>
          <a:bodyPr wrap="none">
            <a:spAutoFit/>
          </a:bodyPr>
          <a:lstStyle/>
          <a:p>
            <a:r>
              <a:rPr lang="en-US" altLang="zh-CN" b="1" dirty="0">
                <a:solidFill>
                  <a:srgbClr val="0000FF"/>
                </a:solidFill>
              </a:rPr>
              <a:t>#Positive</a:t>
            </a:r>
            <a:endParaRPr lang="zh-CN" altLang="zh-CN" b="1" dirty="0">
              <a:solidFill>
                <a:srgbClr val="0000FF"/>
              </a:solidFill>
            </a:endParaRPr>
          </a:p>
        </p:txBody>
      </p:sp>
      <p:sp>
        <p:nvSpPr>
          <p:cNvPr id="23" name="矩形 22">
            <a:extLst>
              <a:ext uri="{FF2B5EF4-FFF2-40B4-BE49-F238E27FC236}">
                <a16:creationId xmlns:a16="http://schemas.microsoft.com/office/drawing/2014/main" id="{BEDE120D-4EA6-7349-BC04-4601D6719574}"/>
              </a:ext>
            </a:extLst>
          </p:cNvPr>
          <p:cNvSpPr/>
          <p:nvPr/>
        </p:nvSpPr>
        <p:spPr>
          <a:xfrm>
            <a:off x="10006092" y="4827255"/>
            <a:ext cx="987771" cy="369332"/>
          </a:xfrm>
          <a:prstGeom prst="rect">
            <a:avLst/>
          </a:prstGeom>
        </p:spPr>
        <p:txBody>
          <a:bodyPr wrap="none">
            <a:spAutoFit/>
          </a:bodyPr>
          <a:lstStyle/>
          <a:p>
            <a:r>
              <a:rPr lang="en-US" altLang="zh-CN" b="1" dirty="0">
                <a:solidFill>
                  <a:srgbClr val="0000FF"/>
                </a:solidFill>
              </a:rPr>
              <a:t>#Hidden</a:t>
            </a:r>
            <a:endParaRPr lang="zh-CN" altLang="zh-CN" b="1" dirty="0">
              <a:solidFill>
                <a:srgbClr val="0000FF"/>
              </a:solidFill>
            </a:endParaRPr>
          </a:p>
        </p:txBody>
      </p:sp>
      <p:sp>
        <p:nvSpPr>
          <p:cNvPr id="2" name="矩形 1">
            <a:extLst>
              <a:ext uri="{FF2B5EF4-FFF2-40B4-BE49-F238E27FC236}">
                <a16:creationId xmlns:a16="http://schemas.microsoft.com/office/drawing/2014/main" id="{DC8B6DAE-AEA5-3143-BE88-2AFE968E300B}"/>
              </a:ext>
            </a:extLst>
          </p:cNvPr>
          <p:cNvSpPr/>
          <p:nvPr/>
        </p:nvSpPr>
        <p:spPr>
          <a:xfrm>
            <a:off x="4080933" y="1998133"/>
            <a:ext cx="1947334" cy="355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EA02A8DF-06F5-E840-8175-14DF0888A647}"/>
              </a:ext>
            </a:extLst>
          </p:cNvPr>
          <p:cNvSpPr/>
          <p:nvPr/>
        </p:nvSpPr>
        <p:spPr>
          <a:xfrm>
            <a:off x="3169" y="6416612"/>
            <a:ext cx="11071234" cy="353943"/>
          </a:xfrm>
          <a:prstGeom prst="rect">
            <a:avLst/>
          </a:prstGeom>
        </p:spPr>
        <p:txBody>
          <a:bodyPr wrap="square">
            <a:spAutoFit/>
          </a:bodyPr>
          <a:lstStyle/>
          <a:p>
            <a:r>
              <a:rPr lang="zh-CN" altLang="en-US" sz="1700" dirty="0">
                <a:solidFill>
                  <a:schemeClr val="bg1"/>
                </a:solidFill>
              </a:rPr>
              <a:t>Chen et al. Efficient Neural Matrix Factorization without Sampling for Recommendation. (TOIS Vol. 38, No. 2, Article 14)</a:t>
            </a:r>
          </a:p>
        </p:txBody>
      </p:sp>
      <p:pic>
        <p:nvPicPr>
          <p:cNvPr id="24" name="图片 23">
            <a:extLst>
              <a:ext uri="{FF2B5EF4-FFF2-40B4-BE49-F238E27FC236}">
                <a16:creationId xmlns:a16="http://schemas.microsoft.com/office/drawing/2014/main" id="{32A8CD60-D38D-0B4F-96D7-24631DF976AC}"/>
              </a:ext>
            </a:extLst>
          </p:cNvPr>
          <p:cNvPicPr>
            <a:picLocks noChangeAspect="1"/>
          </p:cNvPicPr>
          <p:nvPr/>
        </p:nvPicPr>
        <p:blipFill>
          <a:blip r:embed="rId7"/>
          <a:stretch>
            <a:fillRect/>
          </a:stretch>
        </p:blipFill>
        <p:spPr>
          <a:xfrm>
            <a:off x="7874326" y="2507656"/>
            <a:ext cx="3352503" cy="689368"/>
          </a:xfrm>
          <a:prstGeom prst="rect">
            <a:avLst/>
          </a:prstGeom>
        </p:spPr>
      </p:pic>
      <p:sp>
        <p:nvSpPr>
          <p:cNvPr id="7" name="矩形 6">
            <a:extLst>
              <a:ext uri="{FF2B5EF4-FFF2-40B4-BE49-F238E27FC236}">
                <a16:creationId xmlns:a16="http://schemas.microsoft.com/office/drawing/2014/main" id="{A0520FE9-4BE6-5D45-8E41-9ADF16EB4251}"/>
              </a:ext>
            </a:extLst>
          </p:cNvPr>
          <p:cNvSpPr/>
          <p:nvPr/>
        </p:nvSpPr>
        <p:spPr>
          <a:xfrm>
            <a:off x="7789332" y="2353733"/>
            <a:ext cx="3795832" cy="151715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EA16BFBD-94BD-2840-AB66-B3C723BE6006}"/>
              </a:ext>
            </a:extLst>
          </p:cNvPr>
          <p:cNvSpPr/>
          <p:nvPr/>
        </p:nvSpPr>
        <p:spPr>
          <a:xfrm>
            <a:off x="7095066" y="4778354"/>
            <a:ext cx="251880" cy="33516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肘形连接符 16">
            <a:extLst>
              <a:ext uri="{FF2B5EF4-FFF2-40B4-BE49-F238E27FC236}">
                <a16:creationId xmlns:a16="http://schemas.microsoft.com/office/drawing/2014/main" id="{8220F753-906C-6D4E-BF70-582BCD66E46F}"/>
              </a:ext>
            </a:extLst>
          </p:cNvPr>
          <p:cNvCxnSpPr>
            <a:cxnSpLocks/>
            <a:stCxn id="7" idx="1"/>
            <a:endCxn id="10" idx="6"/>
          </p:cNvCxnSpPr>
          <p:nvPr/>
        </p:nvCxnSpPr>
        <p:spPr>
          <a:xfrm rot="10800000" flipV="1">
            <a:off x="7346946" y="3112313"/>
            <a:ext cx="442386" cy="183362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832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a:xfrm>
            <a:off x="10302241" y="6400801"/>
            <a:ext cx="545689" cy="347843"/>
          </a:xfrm>
        </p:spPr>
        <p:txBody>
          <a:bodyPr/>
          <a:lstStyle/>
          <a:p>
            <a:fld id="{DD6F4398-B453-BD4B-95AA-01E42578ECBF}" type="slidenum">
              <a:rPr kumimoji="1" lang="zh-CN" altLang="en-US" smtClean="0"/>
              <a:t>9</a:t>
            </a:fld>
            <a:endParaRPr kumimoji="1" lang="zh-CN" altLang="en-US" dirty="0"/>
          </a:p>
        </p:txBody>
      </p:sp>
      <p:sp>
        <p:nvSpPr>
          <p:cNvPr id="22" name="object 2"/>
          <p:cNvSpPr txBox="1">
            <a:spLocks noGrp="1"/>
          </p:cNvSpPr>
          <p:nvPr>
            <p:ph type="title"/>
          </p:nvPr>
        </p:nvSpPr>
        <p:spPr>
          <a:xfrm>
            <a:off x="871372" y="199261"/>
            <a:ext cx="9143999" cy="997709"/>
          </a:xfrm>
          <a:prstGeom prst="rect">
            <a:avLst/>
          </a:prstGeom>
        </p:spPr>
        <p:txBody>
          <a:bodyPr vert="horz" wrap="square" lIns="0" tIns="12700" rIns="0" bIns="0" rtlCol="0" anchor="b">
            <a:spAutoFit/>
          </a:bodyPr>
          <a:lstStyle/>
          <a:p>
            <a:pPr marL="12700">
              <a:lnSpc>
                <a:spcPct val="100000"/>
              </a:lnSpc>
              <a:spcBef>
                <a:spcPts val="100"/>
              </a:spcBef>
            </a:pPr>
            <a:r>
              <a:rPr lang="en" altLang="zh-CN" sz="3200" dirty="0">
                <a:solidFill>
                  <a:schemeClr val="tx1"/>
                </a:solidFill>
              </a:rPr>
              <a:t>Efficient Non-sampling Factorization</a:t>
            </a:r>
            <a:r>
              <a:rPr lang="zh-CN" altLang="en-US" sz="3200" dirty="0">
                <a:solidFill>
                  <a:schemeClr val="tx1"/>
                </a:solidFill>
              </a:rPr>
              <a:t> </a:t>
            </a:r>
            <a:r>
              <a:rPr lang="en-US" altLang="zh-CN" sz="3200" dirty="0">
                <a:solidFill>
                  <a:schemeClr val="tx1"/>
                </a:solidFill>
              </a:rPr>
              <a:t>Machines</a:t>
            </a:r>
            <a:br>
              <a:rPr lang="en-US" altLang="zh-CN" sz="3200" dirty="0">
                <a:solidFill>
                  <a:schemeClr val="tx1"/>
                </a:solidFill>
              </a:rPr>
            </a:br>
            <a:r>
              <a:rPr lang="zh-CN" altLang="en-US" sz="3200" dirty="0">
                <a:solidFill>
                  <a:schemeClr val="tx1"/>
                </a:solidFill>
              </a:rPr>
              <a:t>（</a:t>
            </a:r>
            <a:r>
              <a:rPr lang="en-US" altLang="zh-CN" sz="3200" dirty="0">
                <a:solidFill>
                  <a:schemeClr val="tx1"/>
                </a:solidFill>
              </a:rPr>
              <a:t>ENSFM</a:t>
            </a:r>
            <a:r>
              <a:rPr lang="zh-CN" altLang="en-US" sz="3200" dirty="0">
                <a:solidFill>
                  <a:schemeClr val="tx1"/>
                </a:solidFill>
              </a:rPr>
              <a:t>）</a:t>
            </a:r>
            <a:endParaRPr sz="2800" dirty="0">
              <a:solidFill>
                <a:schemeClr val="tx1"/>
              </a:solidFill>
              <a:latin typeface="Calibri" charset="0"/>
              <a:ea typeface="Calibri" charset="0"/>
              <a:cs typeface="Calibri" charset="0"/>
            </a:endParaRPr>
          </a:p>
        </p:txBody>
      </p:sp>
      <p:sp>
        <p:nvSpPr>
          <p:cNvPr id="41" name="文本框 40"/>
          <p:cNvSpPr txBox="1"/>
          <p:nvPr/>
        </p:nvSpPr>
        <p:spPr>
          <a:xfrm>
            <a:off x="12557760" y="3305908"/>
            <a:ext cx="184731" cy="369332"/>
          </a:xfrm>
          <a:prstGeom prst="rect">
            <a:avLst/>
          </a:prstGeom>
          <a:noFill/>
        </p:spPr>
        <p:txBody>
          <a:bodyPr wrap="none" rtlCol="0">
            <a:spAutoFit/>
          </a:bodyPr>
          <a:lstStyle/>
          <a:p>
            <a:endParaRPr kumimoji="1" lang="zh-CN" altLang="en-US" dirty="0">
              <a:solidFill>
                <a:prstClr val="black"/>
              </a:solidFill>
              <a:latin typeface="DengXian" panose="020F0502020204030204"/>
              <a:ea typeface="DengXian" charset="-122"/>
            </a:endParaRPr>
          </a:p>
        </p:txBody>
      </p:sp>
      <p:pic>
        <p:nvPicPr>
          <p:cNvPr id="2" name="图片 1">
            <a:extLst>
              <a:ext uri="{FF2B5EF4-FFF2-40B4-BE49-F238E27FC236}">
                <a16:creationId xmlns:a16="http://schemas.microsoft.com/office/drawing/2014/main" id="{8F1D16A4-8959-594F-852D-7E1090B2F7F4}"/>
              </a:ext>
            </a:extLst>
          </p:cNvPr>
          <p:cNvPicPr>
            <a:picLocks noChangeAspect="1"/>
          </p:cNvPicPr>
          <p:nvPr/>
        </p:nvPicPr>
        <p:blipFill>
          <a:blip r:embed="rId3"/>
          <a:stretch>
            <a:fillRect/>
          </a:stretch>
        </p:blipFill>
        <p:spPr>
          <a:xfrm>
            <a:off x="451330" y="1398598"/>
            <a:ext cx="5438029" cy="4910995"/>
          </a:xfrm>
          <a:prstGeom prst="rect">
            <a:avLst/>
          </a:prstGeom>
          <a:solidFill>
            <a:schemeClr val="bg1"/>
          </a:solidFill>
        </p:spPr>
      </p:pic>
      <p:pic>
        <p:nvPicPr>
          <p:cNvPr id="5" name="图片 4">
            <a:extLst>
              <a:ext uri="{FF2B5EF4-FFF2-40B4-BE49-F238E27FC236}">
                <a16:creationId xmlns:a16="http://schemas.microsoft.com/office/drawing/2014/main" id="{E289ED74-8A72-D543-B260-DC7E5A42BA2F}"/>
              </a:ext>
            </a:extLst>
          </p:cNvPr>
          <p:cNvPicPr>
            <a:picLocks noChangeAspect="1"/>
          </p:cNvPicPr>
          <p:nvPr/>
        </p:nvPicPr>
        <p:blipFill>
          <a:blip r:embed="rId4"/>
          <a:stretch>
            <a:fillRect/>
          </a:stretch>
        </p:blipFill>
        <p:spPr>
          <a:xfrm>
            <a:off x="6372960" y="1985430"/>
            <a:ext cx="5367005" cy="1351474"/>
          </a:xfrm>
          <a:prstGeom prst="rect">
            <a:avLst/>
          </a:prstGeom>
        </p:spPr>
      </p:pic>
      <p:pic>
        <p:nvPicPr>
          <p:cNvPr id="10" name="图片 9">
            <a:extLst>
              <a:ext uri="{FF2B5EF4-FFF2-40B4-BE49-F238E27FC236}">
                <a16:creationId xmlns:a16="http://schemas.microsoft.com/office/drawing/2014/main" id="{1E654526-7FCA-1848-86B3-B343D09C1F6F}"/>
              </a:ext>
            </a:extLst>
          </p:cNvPr>
          <p:cNvPicPr>
            <a:picLocks noChangeAspect="1"/>
          </p:cNvPicPr>
          <p:nvPr/>
        </p:nvPicPr>
        <p:blipFill>
          <a:blip r:embed="rId5"/>
          <a:stretch>
            <a:fillRect/>
          </a:stretch>
        </p:blipFill>
        <p:spPr>
          <a:xfrm>
            <a:off x="5990054" y="3675239"/>
            <a:ext cx="6152321" cy="2099027"/>
          </a:xfrm>
          <a:prstGeom prst="rect">
            <a:avLst/>
          </a:prstGeom>
        </p:spPr>
      </p:pic>
      <p:sp>
        <p:nvSpPr>
          <p:cNvPr id="4" name="矩形 3">
            <a:extLst>
              <a:ext uri="{FF2B5EF4-FFF2-40B4-BE49-F238E27FC236}">
                <a16:creationId xmlns:a16="http://schemas.microsoft.com/office/drawing/2014/main" id="{B66ABE19-F658-C84E-8FF6-57147845460E}"/>
              </a:ext>
            </a:extLst>
          </p:cNvPr>
          <p:cNvSpPr/>
          <p:nvPr/>
        </p:nvSpPr>
        <p:spPr>
          <a:xfrm>
            <a:off x="206360" y="6450568"/>
            <a:ext cx="4159280" cy="369332"/>
          </a:xfrm>
          <a:prstGeom prst="rect">
            <a:avLst/>
          </a:prstGeom>
        </p:spPr>
        <p:txBody>
          <a:bodyPr wrap="none">
            <a:spAutoFit/>
          </a:bodyPr>
          <a:lstStyle/>
          <a:p>
            <a:r>
              <a:rPr lang="zh-CN" altLang="en-US" dirty="0">
                <a:solidFill>
                  <a:schemeClr val="bg1"/>
                </a:solidFill>
              </a:rPr>
              <a:t>https://github.com/chenchongthu/ENSFM</a:t>
            </a:r>
          </a:p>
        </p:txBody>
      </p:sp>
      <p:sp>
        <p:nvSpPr>
          <p:cNvPr id="6" name="矩形 5">
            <a:extLst>
              <a:ext uri="{FF2B5EF4-FFF2-40B4-BE49-F238E27FC236}">
                <a16:creationId xmlns:a16="http://schemas.microsoft.com/office/drawing/2014/main" id="{037CDF30-F10F-9548-943E-3DEC45A237A3}"/>
              </a:ext>
            </a:extLst>
          </p:cNvPr>
          <p:cNvSpPr/>
          <p:nvPr/>
        </p:nvSpPr>
        <p:spPr>
          <a:xfrm>
            <a:off x="4481494" y="6425162"/>
            <a:ext cx="3403881" cy="369332"/>
          </a:xfrm>
          <a:prstGeom prst="rect">
            <a:avLst/>
          </a:prstGeom>
        </p:spPr>
        <p:txBody>
          <a:bodyPr wrap="none">
            <a:spAutoFit/>
          </a:bodyPr>
          <a:lstStyle/>
          <a:p>
            <a:r>
              <a:rPr lang="zh-CN" altLang="en-US" dirty="0">
                <a:solidFill>
                  <a:schemeClr val="bg1"/>
                </a:solidFill>
              </a:rPr>
              <a:t>https://github.com/THUIR/ENSFM</a:t>
            </a:r>
          </a:p>
        </p:txBody>
      </p:sp>
    </p:spTree>
    <p:extLst>
      <p:ext uri="{BB962C8B-B14F-4D97-AF65-F5344CB8AC3E}">
        <p14:creationId xmlns:p14="http://schemas.microsoft.com/office/powerpoint/2010/main" val="3723906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21881</TotalTime>
  <Words>3128</Words>
  <Application>Microsoft Macintosh PowerPoint</Application>
  <PresentationFormat>宽屏</PresentationFormat>
  <Paragraphs>237</Paragraphs>
  <Slides>19</Slides>
  <Notes>19</Notes>
  <HiddenSlides>0</HiddenSlides>
  <MMClips>3</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19</vt:i4>
      </vt:variant>
    </vt:vector>
  </HeadingPairs>
  <TitlesOfParts>
    <vt:vector size="30" baseType="lpstr">
      <vt:lpstr>宋体</vt:lpstr>
      <vt:lpstr>Microsoft YaHei</vt:lpstr>
      <vt:lpstr>DengXian</vt:lpstr>
      <vt:lpstr>Arial</vt:lpstr>
      <vt:lpstr>Arial Hebrew</vt:lpstr>
      <vt:lpstr>Calibri</vt:lpstr>
      <vt:lpstr>Calibri Light</vt:lpstr>
      <vt:lpstr>Times</vt:lpstr>
      <vt:lpstr>Times New Roman</vt:lpstr>
      <vt:lpstr>Wingdings</vt:lpstr>
      <vt:lpstr>回顾</vt:lpstr>
      <vt:lpstr>PowerPoint 演示文稿</vt:lpstr>
      <vt:lpstr>Background (1):  Users’ Sparse Feedback Information</vt:lpstr>
      <vt:lpstr>Background (2):  Context-aware Recommendation</vt:lpstr>
      <vt:lpstr>Preliminaries: Factorization Machines</vt:lpstr>
      <vt:lpstr>Preliminaries: Factorization Machines</vt:lpstr>
      <vt:lpstr>Motivation: Progresses and limitations in Neural Rec. Models</vt:lpstr>
      <vt:lpstr>Complexity Issue of Non-sampling FM</vt:lpstr>
      <vt:lpstr>Efficient Non-sampling Matrix Factorization</vt:lpstr>
      <vt:lpstr>Efficient Non-sampling Factorization Machines （ENSFM）</vt:lpstr>
      <vt:lpstr>Proof</vt:lpstr>
      <vt:lpstr>Proof</vt:lpstr>
      <vt:lpstr>Efficient Mini-batch Learning Algorithm </vt:lpstr>
      <vt:lpstr>Experimental settings</vt:lpstr>
      <vt:lpstr>Model Comparisons </vt:lpstr>
      <vt:lpstr>Model Analysis -1 : Efficiency Analysis</vt:lpstr>
      <vt:lpstr>Model Analysis - 2: Hyper-parameter </vt:lpstr>
      <vt:lpstr>Conclusion</vt:lpstr>
      <vt:lpstr>Discussion</vt:lpstr>
      <vt:lpstr>PowerPoint 演示文稿</vt:lpstr>
    </vt:vector>
  </TitlesOfParts>
  <Company>Lenovo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Social-Aware Recommender Systems</dc:title>
  <dc:creator>jackielinxiao</dc:creator>
  <cp:lastModifiedBy>陈冲</cp:lastModifiedBy>
  <cp:revision>1069</cp:revision>
  <dcterms:created xsi:type="dcterms:W3CDTF">2017-08-21T02:36:41Z</dcterms:created>
  <dcterms:modified xsi:type="dcterms:W3CDTF">2020-06-28T01:59:05Z</dcterms:modified>
</cp:coreProperties>
</file>

<file path=docProps/thumbnail.jpeg>
</file>